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3" r:id="rId4"/>
    <p:sldMasterId id="2147483686" r:id="rId5"/>
  </p:sldMasterIdLst>
  <p:notesMasterIdLst>
    <p:notesMasterId r:id="rId7"/>
  </p:notesMasterIdLst>
  <p:sldIdLst>
    <p:sldId id="640" r:id="rId6"/>
    <p:sldId id="677" r:id="rId8"/>
    <p:sldId id="709" r:id="rId9"/>
    <p:sldId id="628" r:id="rId10"/>
    <p:sldId id="678" r:id="rId11"/>
    <p:sldId id="676" r:id="rId12"/>
    <p:sldId id="629" r:id="rId13"/>
    <p:sldId id="630" r:id="rId14"/>
    <p:sldId id="631" r:id="rId15"/>
    <p:sldId id="632" r:id="rId16"/>
    <p:sldId id="633" r:id="rId17"/>
    <p:sldId id="634" r:id="rId18"/>
    <p:sldId id="635" r:id="rId19"/>
    <p:sldId id="636" r:id="rId20"/>
    <p:sldId id="637" r:id="rId21"/>
    <p:sldId id="646" r:id="rId22"/>
    <p:sldId id="647" r:id="rId23"/>
    <p:sldId id="648" r:id="rId24"/>
    <p:sldId id="649" r:id="rId25"/>
    <p:sldId id="650" r:id="rId26"/>
    <p:sldId id="651" r:id="rId27"/>
    <p:sldId id="652" r:id="rId28"/>
    <p:sldId id="653" r:id="rId29"/>
    <p:sldId id="654" r:id="rId30"/>
    <p:sldId id="655" r:id="rId31"/>
    <p:sldId id="656" r:id="rId32"/>
    <p:sldId id="657" r:id="rId33"/>
    <p:sldId id="658" r:id="rId34"/>
    <p:sldId id="659" r:id="rId35"/>
    <p:sldId id="660" r:id="rId36"/>
    <p:sldId id="661" r:id="rId37"/>
    <p:sldId id="642" r:id="rId38"/>
    <p:sldId id="643" r:id="rId39"/>
    <p:sldId id="644" r:id="rId40"/>
    <p:sldId id="662" r:id="rId41"/>
    <p:sldId id="663" r:id="rId42"/>
    <p:sldId id="680" r:id="rId43"/>
    <p:sldId id="681" r:id="rId44"/>
    <p:sldId id="682" r:id="rId45"/>
    <p:sldId id="683" r:id="rId46"/>
    <p:sldId id="684" r:id="rId47"/>
    <p:sldId id="686" r:id="rId48"/>
    <p:sldId id="689" r:id="rId49"/>
    <p:sldId id="690" r:id="rId50"/>
    <p:sldId id="691" r:id="rId51"/>
    <p:sldId id="692" r:id="rId52"/>
    <p:sldId id="693" r:id="rId53"/>
    <p:sldId id="694" r:id="rId54"/>
    <p:sldId id="695" r:id="rId55"/>
    <p:sldId id="696" r:id="rId56"/>
    <p:sldId id="705" r:id="rId57"/>
    <p:sldId id="703" r:id="rId58"/>
    <p:sldId id="688" r:id="rId59"/>
    <p:sldId id="708" r:id="rId60"/>
    <p:sldId id="706" r:id="rId61"/>
    <p:sldId id="702" r:id="rId62"/>
    <p:sldId id="685" r:id="rId63"/>
    <p:sldId id="687" r:id="rId64"/>
    <p:sldId id="697" r:id="rId65"/>
    <p:sldId id="698" r:id="rId66"/>
    <p:sldId id="699" r:id="rId67"/>
    <p:sldId id="700" r:id="rId68"/>
    <p:sldId id="701" r:id="rId69"/>
    <p:sldId id="641" r:id="rId70"/>
    <p:sldId id="664" r:id="rId71"/>
  </p:sldIdLst>
  <p:sldSz cx="9144000" cy="6858000" type="screen4x3"/>
  <p:notesSz cx="6797675" cy="9928225"/>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CCFF33"/>
    <a:srgbClr val="99CC00"/>
    <a:srgbClr val="99FF66"/>
    <a:srgbClr val="CCFF66"/>
    <a:srgbClr val="CCFF99"/>
    <a:srgbClr val="9AE2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60" autoAdjust="0"/>
  </p:normalViewPr>
  <p:slideViewPr>
    <p:cSldViewPr>
      <p:cViewPr varScale="1">
        <p:scale>
          <a:sx n="122" d="100"/>
          <a:sy n="122" d="100"/>
        </p:scale>
        <p:origin x="-1314" y="-84"/>
      </p:cViewPr>
      <p:guideLst>
        <p:guide orient="horz" pos="2184"/>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slide" Target="slides/slide65.xml"/><Relationship Id="rId70" Type="http://schemas.openxmlformats.org/officeDocument/2006/relationships/slide" Target="slides/slide64.xml"/><Relationship Id="rId7" Type="http://schemas.openxmlformats.org/officeDocument/2006/relationships/notesMaster" Target="notesMasters/notesMaster1.xml"/><Relationship Id="rId69" Type="http://schemas.openxmlformats.org/officeDocument/2006/relationships/slide" Target="slides/slide63.xml"/><Relationship Id="rId68" Type="http://schemas.openxmlformats.org/officeDocument/2006/relationships/slide" Target="slides/slide62.xml"/><Relationship Id="rId67" Type="http://schemas.openxmlformats.org/officeDocument/2006/relationships/slide" Target="slides/slide61.xml"/><Relationship Id="rId66" Type="http://schemas.openxmlformats.org/officeDocument/2006/relationships/slide" Target="slides/slide60.xml"/><Relationship Id="rId65" Type="http://schemas.openxmlformats.org/officeDocument/2006/relationships/slide" Target="slides/slide59.xml"/><Relationship Id="rId64" Type="http://schemas.openxmlformats.org/officeDocument/2006/relationships/slide" Target="slides/slide58.xml"/><Relationship Id="rId63" Type="http://schemas.openxmlformats.org/officeDocument/2006/relationships/slide" Target="slides/slide57.xml"/><Relationship Id="rId62" Type="http://schemas.openxmlformats.org/officeDocument/2006/relationships/slide" Target="slides/slide56.xml"/><Relationship Id="rId61" Type="http://schemas.openxmlformats.org/officeDocument/2006/relationships/slide" Target="slides/slide55.xml"/><Relationship Id="rId60" Type="http://schemas.openxmlformats.org/officeDocument/2006/relationships/slide" Target="slides/slide54.xml"/><Relationship Id="rId6" Type="http://schemas.openxmlformats.org/officeDocument/2006/relationships/slide" Target="slides/slide1.xml"/><Relationship Id="rId59" Type="http://schemas.openxmlformats.org/officeDocument/2006/relationships/slide" Target="slides/slide53.xml"/><Relationship Id="rId58" Type="http://schemas.openxmlformats.org/officeDocument/2006/relationships/slide" Target="slides/slide52.xml"/><Relationship Id="rId57" Type="http://schemas.openxmlformats.org/officeDocument/2006/relationships/slide" Target="slides/slide51.xml"/><Relationship Id="rId56" Type="http://schemas.openxmlformats.org/officeDocument/2006/relationships/slide" Target="slides/slide50.xml"/><Relationship Id="rId55" Type="http://schemas.openxmlformats.org/officeDocument/2006/relationships/slide" Target="slides/slide49.xml"/><Relationship Id="rId54" Type="http://schemas.openxmlformats.org/officeDocument/2006/relationships/slide" Target="slides/slide48.xml"/><Relationship Id="rId53" Type="http://schemas.openxmlformats.org/officeDocument/2006/relationships/slide" Target="slides/slide47.xml"/><Relationship Id="rId52" Type="http://schemas.openxmlformats.org/officeDocument/2006/relationships/slide" Target="slides/slide46.xml"/><Relationship Id="rId51" Type="http://schemas.openxmlformats.org/officeDocument/2006/relationships/slide" Target="slides/slide45.xml"/><Relationship Id="rId50" Type="http://schemas.openxmlformats.org/officeDocument/2006/relationships/slide" Target="slides/slide44.xml"/><Relationship Id="rId5" Type="http://schemas.openxmlformats.org/officeDocument/2006/relationships/slideMaster" Target="slideMasters/slideMaster4.xml"/><Relationship Id="rId49" Type="http://schemas.openxmlformats.org/officeDocument/2006/relationships/slide" Target="slides/slide43.xml"/><Relationship Id="rId48" Type="http://schemas.openxmlformats.org/officeDocument/2006/relationships/slide" Target="slides/slide42.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3073"/>
          <p:cNvSpPr>
            <a:spLocks noGrp="1"/>
          </p:cNvSpPr>
          <p:nvPr>
            <p:ph type="hdr" sz="quarter"/>
          </p:nvPr>
        </p:nvSpPr>
        <p:spPr>
          <a:xfrm>
            <a:off x="0" y="0"/>
            <a:ext cx="2946400" cy="496888"/>
          </a:xfrm>
          <a:prstGeom prst="rect">
            <a:avLst/>
          </a:prstGeom>
          <a:noFill/>
          <a:ln w="9525">
            <a:noFill/>
            <a:miter/>
          </a:ln>
        </p:spPr>
        <p:txBody>
          <a:bodyPr/>
          <a:lstStyle>
            <a:lvl1pPr>
              <a:defRPr sz="1200" noProof="1"/>
            </a:lvl1pPr>
          </a:lstStyle>
          <a:p>
            <a:pPr>
              <a:defRPr/>
            </a:pPr>
            <a:endParaRPr lang="zh-CN"/>
          </a:p>
        </p:txBody>
      </p:sp>
      <p:sp>
        <p:nvSpPr>
          <p:cNvPr id="3075" name="日期占位符 3074"/>
          <p:cNvSpPr>
            <a:spLocks noGrp="1"/>
          </p:cNvSpPr>
          <p:nvPr>
            <p:ph type="dt" idx="1"/>
          </p:nvPr>
        </p:nvSpPr>
        <p:spPr>
          <a:xfrm>
            <a:off x="3849688" y="0"/>
            <a:ext cx="2946400" cy="496888"/>
          </a:xfrm>
          <a:prstGeom prst="rect">
            <a:avLst/>
          </a:prstGeom>
          <a:noFill/>
          <a:ln w="9525">
            <a:noFill/>
            <a:miter/>
          </a:ln>
        </p:spPr>
        <p:txBody>
          <a:bodyPr/>
          <a:lstStyle>
            <a:lvl1pPr algn="r">
              <a:defRPr sz="1200" noProof="1"/>
            </a:lvl1pPr>
          </a:lstStyle>
          <a:p>
            <a:pPr>
              <a:defRPr/>
            </a:pPr>
            <a:endParaRPr lang="zh-CN" altLang="en-US"/>
          </a:p>
        </p:txBody>
      </p:sp>
      <p:sp>
        <p:nvSpPr>
          <p:cNvPr id="9220" name="幻灯片图像占位符 3075"/>
          <p:cNvSpPr>
            <a:spLocks noGrp="1" noRot="1" noChangeAspect="1" noChangeArrowheads="1"/>
          </p:cNvSpPr>
          <p:nvPr>
            <p:ph type="sldImg" idx="4294967295"/>
          </p:nvPr>
        </p:nvSpPr>
        <p:spPr bwMode="auto">
          <a:xfrm>
            <a:off x="917575" y="744538"/>
            <a:ext cx="4962525" cy="3722687"/>
          </a:xfrm>
          <a:prstGeom prst="rect">
            <a:avLst/>
          </a:prstGeom>
          <a:noFill/>
          <a:ln w="9525">
            <a:noFill/>
            <a:miter lim="800000"/>
          </a:ln>
        </p:spPr>
      </p:sp>
      <p:sp>
        <p:nvSpPr>
          <p:cNvPr id="3077" name="文本占位符 3076"/>
          <p:cNvSpPr>
            <a:spLocks noGrp="1" noRot="1" noChangeArrowheads="1"/>
          </p:cNvSpPr>
          <p:nvPr>
            <p:ph type="body" sz="quarter" idx="9"/>
          </p:nvPr>
        </p:nvSpPr>
        <p:spPr bwMode="auto">
          <a:xfrm>
            <a:off x="679450" y="4716463"/>
            <a:ext cx="5438775"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3078" name="页脚占位符 3077"/>
          <p:cNvSpPr>
            <a:spLocks noGrp="1"/>
          </p:cNvSpPr>
          <p:nvPr>
            <p:ph type="ftr" sz="quarter" idx="4"/>
          </p:nvPr>
        </p:nvSpPr>
        <p:spPr>
          <a:xfrm>
            <a:off x="0" y="9429750"/>
            <a:ext cx="2946400" cy="496888"/>
          </a:xfrm>
          <a:prstGeom prst="rect">
            <a:avLst/>
          </a:prstGeom>
          <a:noFill/>
          <a:ln w="9525">
            <a:noFill/>
            <a:miter/>
          </a:ln>
        </p:spPr>
        <p:txBody>
          <a:bodyPr anchor="b"/>
          <a:lstStyle>
            <a:lvl1pPr>
              <a:defRPr sz="1200" noProof="1"/>
            </a:lvl1pPr>
          </a:lstStyle>
          <a:p>
            <a:pPr>
              <a:defRPr/>
            </a:pPr>
            <a:endParaRPr lang="zh-CN"/>
          </a:p>
        </p:txBody>
      </p:sp>
      <p:sp>
        <p:nvSpPr>
          <p:cNvPr id="3079" name="灯片编号占位符 3078"/>
          <p:cNvSpPr>
            <a:spLocks noGrp="1"/>
          </p:cNvSpPr>
          <p:nvPr>
            <p:ph type="sldNum" sz="quarter" idx="5"/>
          </p:nvPr>
        </p:nvSpPr>
        <p:spPr>
          <a:xfrm>
            <a:off x="3849688" y="9429750"/>
            <a:ext cx="2946400" cy="496888"/>
          </a:xfrm>
          <a:prstGeom prst="rect">
            <a:avLst/>
          </a:prstGeom>
          <a:noFill/>
          <a:ln w="9525">
            <a:noFill/>
            <a:miter/>
          </a:ln>
        </p:spPr>
        <p:txBody>
          <a:bodyPr vert="horz" wrap="square" lIns="91440" tIns="45720" rIns="91440" bIns="45720" numCol="1" anchor="b" anchorCtr="0" compatLnSpc="1"/>
          <a:lstStyle>
            <a:lvl1pPr algn="r">
              <a:defRPr sz="1200"/>
            </a:lvl1pPr>
          </a:lstStyle>
          <a:p>
            <a:pPr>
              <a:defRPr/>
            </a:pPr>
            <a:fld id="{77B06439-596B-4A89-92C1-E7BB96C45DC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lvl="1"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lvl="2"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lvl="3"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lvl="4"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lvl="5" indent="0" algn="l" defTabSz="914400" eaLnBrk="1" fontAlgn="base" latinLnBrk="0" hangingPunct="1">
      <a:spcBef>
        <a:spcPct val="30000"/>
      </a:spcBef>
      <a:spcAft>
        <a:spcPct val="0"/>
      </a:spcAft>
      <a:buNone/>
      <a:defRPr sz="1200" u="none" kern="1200" baseline="0">
        <a:solidFill>
          <a:schemeClr val="tx1"/>
        </a:solidFill>
        <a:latin typeface="+mn-lt"/>
        <a:ea typeface="+mn-ea"/>
        <a:cs typeface="+mn-cs"/>
      </a:defRPr>
    </a:lvl6pPr>
    <a:lvl7pPr marL="2743200" lvl="6" indent="0" algn="l" defTabSz="914400" eaLnBrk="1" fontAlgn="base" latinLnBrk="0" hangingPunct="1">
      <a:spcBef>
        <a:spcPct val="30000"/>
      </a:spcBef>
      <a:spcAft>
        <a:spcPct val="0"/>
      </a:spcAft>
      <a:buNone/>
      <a:defRPr sz="1200" u="none" kern="1200" baseline="0">
        <a:solidFill>
          <a:schemeClr val="tx1"/>
        </a:solidFill>
        <a:latin typeface="+mn-lt"/>
        <a:ea typeface="+mn-ea"/>
        <a:cs typeface="+mn-cs"/>
      </a:defRPr>
    </a:lvl7pPr>
    <a:lvl8pPr marL="3200400" lvl="7" indent="0" algn="l" defTabSz="914400" eaLnBrk="1" fontAlgn="base" latinLnBrk="0" hangingPunct="1">
      <a:spcBef>
        <a:spcPct val="30000"/>
      </a:spcBef>
      <a:spcAft>
        <a:spcPct val="0"/>
      </a:spcAft>
      <a:buNone/>
      <a:defRPr sz="1200" u="none" kern="1200" baseline="0">
        <a:solidFill>
          <a:schemeClr val="tx1"/>
        </a:solidFill>
        <a:latin typeface="+mn-lt"/>
        <a:ea typeface="+mn-ea"/>
        <a:cs typeface="+mn-cs"/>
      </a:defRPr>
    </a:lvl8pPr>
    <a:lvl9pPr marL="3657600" lvl="8" indent="0" algn="l" defTabSz="914400" eaLnBrk="1" fontAlgn="base" latinLnBrk="0" hangingPunct="1">
      <a:spcBef>
        <a:spcPct val="30000"/>
      </a:spcBef>
      <a:spcAft>
        <a:spcPct val="0"/>
      </a:spcAft>
      <a:buNone/>
      <a:defRPr sz="1200" u="none" kern="1200" baseline="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noTextEdit="1"/>
          </p:cNvSpPr>
          <p:nvPr>
            <p:ph type="sldImg"/>
          </p:nvPr>
        </p:nvSpPr>
        <p:spPr/>
      </p:sp>
      <p:sp>
        <p:nvSpPr>
          <p:cNvPr id="6146"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6147" name="灯片编号占位符 3"/>
          <p:cNvSpPr txBox="1">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noTextEdit="1"/>
          </p:cNvSpPr>
          <p:nvPr>
            <p:ph type="sldImg"/>
          </p:nvPr>
        </p:nvSpPr>
        <p:spPr/>
      </p:sp>
      <p:sp>
        <p:nvSpPr>
          <p:cNvPr id="18434"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8435"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TextEdit="1"/>
          </p:cNvSpPr>
          <p:nvPr>
            <p:ph type="sldImg"/>
          </p:nvPr>
        </p:nvSpPr>
        <p:spPr/>
      </p:sp>
      <p:sp>
        <p:nvSpPr>
          <p:cNvPr id="20482"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20483"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TextEdit="1"/>
          </p:cNvSpPr>
          <p:nvPr>
            <p:ph type="sldImg"/>
          </p:nvPr>
        </p:nvSpPr>
        <p:spPr/>
      </p:sp>
      <p:sp>
        <p:nvSpPr>
          <p:cNvPr id="20482"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20483"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noTextEdit="1"/>
          </p:cNvSpPr>
          <p:nvPr>
            <p:ph type="sldImg"/>
          </p:nvPr>
        </p:nvSpPr>
        <p:spPr/>
      </p:sp>
      <p:sp>
        <p:nvSpPr>
          <p:cNvPr id="2253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2253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幻灯片图像占位符 1"/>
          <p:cNvSpPr>
            <a:spLocks noGrp="1" noRot="1" noChangeAspect="1" noTextEdit="1"/>
          </p:cNvSpPr>
          <p:nvPr>
            <p:ph type="sldImg"/>
          </p:nvPr>
        </p:nvSpPr>
        <p:spPr/>
      </p:sp>
      <p:sp>
        <p:nvSpPr>
          <p:cNvPr id="16387" name="备注占位符 2"/>
          <p:cNvSpPr>
            <a:spLocks noGrp="1"/>
          </p:cNvSpPr>
          <p:nvPr>
            <p:ph type="body" idx="1"/>
          </p:nvPr>
        </p:nvSpPr>
        <p:spPr/>
        <p:txBody>
          <a:bodyPr wrap="square" lIns="91440" tIns="45720" rIns="91440" bIns="45720" anchor="t"/>
          <a:p>
            <a:pPr lvl="0" eaLnBrk="1" hangingPunct="1"/>
            <a:endParaRPr lang="zh-CN" altLang="en-US" dirty="0"/>
          </a:p>
        </p:txBody>
      </p:sp>
      <p:sp>
        <p:nvSpPr>
          <p:cNvPr id="16388"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幻灯片图像占位符 1"/>
          <p:cNvSpPr>
            <a:spLocks noGrp="1" noRot="1" noChangeAspect="1" noTextEdit="1"/>
          </p:cNvSpPr>
          <p:nvPr>
            <p:ph type="sldImg"/>
          </p:nvPr>
        </p:nvSpPr>
        <p:spPr/>
      </p:sp>
      <p:sp>
        <p:nvSpPr>
          <p:cNvPr id="16387" name="备注占位符 2"/>
          <p:cNvSpPr>
            <a:spLocks noGrp="1"/>
          </p:cNvSpPr>
          <p:nvPr>
            <p:ph type="body" idx="1"/>
          </p:nvPr>
        </p:nvSpPr>
        <p:spPr/>
        <p:txBody>
          <a:bodyPr wrap="square" lIns="91440" tIns="45720" rIns="91440" bIns="45720" anchor="t"/>
          <a:p>
            <a:pPr lvl="0" eaLnBrk="1" hangingPunct="1"/>
            <a:endParaRPr lang="zh-CN" altLang="en-US" dirty="0"/>
          </a:p>
        </p:txBody>
      </p:sp>
      <p:sp>
        <p:nvSpPr>
          <p:cNvPr id="16388"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幻灯片图像占位符 1"/>
          <p:cNvSpPr>
            <a:spLocks noGrp="1" noRot="1" noChangeAspect="1" noTextEdit="1"/>
          </p:cNvSpPr>
          <p:nvPr>
            <p:ph type="sldImg"/>
          </p:nvPr>
        </p:nvSpPr>
        <p:spPr/>
      </p:sp>
      <p:sp>
        <p:nvSpPr>
          <p:cNvPr id="17411" name="备注占位符 2"/>
          <p:cNvSpPr>
            <a:spLocks noGrp="1"/>
          </p:cNvSpPr>
          <p:nvPr>
            <p:ph type="body" idx="1"/>
          </p:nvPr>
        </p:nvSpPr>
        <p:spPr/>
        <p:txBody>
          <a:bodyPr wrap="square" lIns="91440" tIns="45720" rIns="91440" bIns="45720" anchor="t"/>
          <a:p>
            <a:pPr lvl="0" eaLnBrk="1" hangingPunct="1"/>
            <a:endParaRPr lang="zh-CN" altLang="en-US" dirty="0"/>
          </a:p>
        </p:txBody>
      </p:sp>
      <p:sp>
        <p:nvSpPr>
          <p:cNvPr id="17412"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幻灯片图像占位符 1"/>
          <p:cNvSpPr>
            <a:spLocks noGrp="1" noRot="1" noChangeAspect="1" noTextEdit="1"/>
          </p:cNvSpPr>
          <p:nvPr>
            <p:ph type="sldImg"/>
          </p:nvPr>
        </p:nvSpPr>
        <p:spPr/>
      </p:sp>
      <p:sp>
        <p:nvSpPr>
          <p:cNvPr id="18435" name="备注占位符 2"/>
          <p:cNvSpPr>
            <a:spLocks noGrp="1"/>
          </p:cNvSpPr>
          <p:nvPr>
            <p:ph type="body" idx="1"/>
          </p:nvPr>
        </p:nvSpPr>
        <p:spPr/>
        <p:txBody>
          <a:bodyPr wrap="square" lIns="91440" tIns="45720" rIns="91440" bIns="45720" anchor="t"/>
          <a:p>
            <a:pPr lvl="0" eaLnBrk="1" hangingPunct="1"/>
            <a:endParaRPr lang="zh-CN" altLang="en-US" dirty="0"/>
          </a:p>
        </p:txBody>
      </p:sp>
      <p:sp>
        <p:nvSpPr>
          <p:cNvPr id="18436"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幻灯片图像占位符 1"/>
          <p:cNvSpPr>
            <a:spLocks noGrp="1" noRot="1" noChangeAspect="1" noTextEdit="1"/>
          </p:cNvSpPr>
          <p:nvPr>
            <p:ph type="sldImg"/>
          </p:nvPr>
        </p:nvSpPr>
        <p:spPr/>
      </p:sp>
      <p:sp>
        <p:nvSpPr>
          <p:cNvPr id="19459" name="备注占位符 2"/>
          <p:cNvSpPr>
            <a:spLocks noGrp="1"/>
          </p:cNvSpPr>
          <p:nvPr>
            <p:ph type="body" idx="1"/>
          </p:nvPr>
        </p:nvSpPr>
        <p:spPr/>
        <p:txBody>
          <a:bodyPr wrap="square" lIns="91440" tIns="45720" rIns="91440" bIns="45720" anchor="t"/>
          <a:p>
            <a:pPr lvl="0" eaLnBrk="1" hangingPunct="1"/>
            <a:endParaRPr lang="zh-CN" altLang="en-US" dirty="0"/>
          </a:p>
        </p:txBody>
      </p:sp>
      <p:sp>
        <p:nvSpPr>
          <p:cNvPr id="19460"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幻灯片图像占位符 1"/>
          <p:cNvSpPr>
            <a:spLocks noGrp="1" noRot="1" noChangeAspect="1" noTextEdit="1"/>
          </p:cNvSpPr>
          <p:nvPr>
            <p:ph type="sldImg"/>
          </p:nvPr>
        </p:nvSpPr>
        <p:spPr/>
      </p:sp>
      <p:sp>
        <p:nvSpPr>
          <p:cNvPr id="20483" name="备注占位符 2"/>
          <p:cNvSpPr>
            <a:spLocks noGrp="1"/>
          </p:cNvSpPr>
          <p:nvPr>
            <p:ph type="body" idx="1"/>
          </p:nvPr>
        </p:nvSpPr>
        <p:spPr/>
        <p:txBody>
          <a:bodyPr wrap="square" lIns="91440" tIns="45720" rIns="91440" bIns="45720" anchor="t"/>
          <a:p>
            <a:pPr lvl="0" eaLnBrk="1" hangingPunct="1"/>
            <a:endParaRPr lang="zh-CN" altLang="en-US" dirty="0"/>
          </a:p>
        </p:txBody>
      </p:sp>
      <p:sp>
        <p:nvSpPr>
          <p:cNvPr id="20484"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noTextEdit="1"/>
          </p:cNvSpPr>
          <p:nvPr>
            <p:ph type="sldImg"/>
          </p:nvPr>
        </p:nvSpPr>
        <p:spPr/>
      </p:sp>
      <p:sp>
        <p:nvSpPr>
          <p:cNvPr id="8194"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8195"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幻灯片图像占位符 1"/>
          <p:cNvSpPr>
            <a:spLocks noGrp="1" noRot="1" noChangeAspect="1" noTextEdit="1"/>
          </p:cNvSpPr>
          <p:nvPr>
            <p:ph type="sldImg"/>
          </p:nvPr>
        </p:nvSpPr>
        <p:spPr/>
      </p:sp>
      <p:sp>
        <p:nvSpPr>
          <p:cNvPr id="20483" name="备注占位符 2"/>
          <p:cNvSpPr>
            <a:spLocks noGrp="1"/>
          </p:cNvSpPr>
          <p:nvPr>
            <p:ph type="body" idx="1"/>
          </p:nvPr>
        </p:nvSpPr>
        <p:spPr/>
        <p:txBody>
          <a:bodyPr wrap="square" lIns="91440" tIns="45720" rIns="91440" bIns="45720" anchor="t"/>
          <a:p>
            <a:pPr lvl="0" eaLnBrk="1" hangingPunct="1"/>
            <a:endParaRPr lang="zh-CN" altLang="en-US" dirty="0"/>
          </a:p>
        </p:txBody>
      </p:sp>
      <p:sp>
        <p:nvSpPr>
          <p:cNvPr id="20484"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幻灯片图像占位符 1"/>
          <p:cNvSpPr>
            <a:spLocks noGrp="1" noRot="1" noChangeAspect="1" noTextEdit="1"/>
          </p:cNvSpPr>
          <p:nvPr>
            <p:ph type="sldImg"/>
          </p:nvPr>
        </p:nvSpPr>
        <p:spPr/>
      </p:sp>
      <p:sp>
        <p:nvSpPr>
          <p:cNvPr id="22531" name="备注占位符 2"/>
          <p:cNvSpPr>
            <a:spLocks noGrp="1"/>
          </p:cNvSpPr>
          <p:nvPr>
            <p:ph type="body" idx="1"/>
          </p:nvPr>
        </p:nvSpPr>
        <p:spPr/>
        <p:txBody>
          <a:bodyPr wrap="square" lIns="91440" tIns="45720" rIns="91440" bIns="45720" anchor="t"/>
          <a:p>
            <a:pPr lvl="0" eaLnBrk="1" hangingPunct="1"/>
            <a:endParaRPr lang="zh-CN" altLang="en-US" dirty="0"/>
          </a:p>
        </p:txBody>
      </p:sp>
      <p:sp>
        <p:nvSpPr>
          <p:cNvPr id="22532"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noTextEdit="1"/>
          </p:cNvSpPr>
          <p:nvPr>
            <p:ph type="sldImg"/>
          </p:nvPr>
        </p:nvSpPr>
        <p:spPr/>
      </p:sp>
      <p:sp>
        <p:nvSpPr>
          <p:cNvPr id="2253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2253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
          <p:cNvSpPr>
            <a:spLocks noGrp="1" noRot="1" noChangeAspect="1" noTextEdit="1"/>
          </p:cNvSpPr>
          <p:nvPr>
            <p:ph type="sldImg"/>
          </p:nvPr>
        </p:nvSpPr>
        <p:spPr/>
      </p:sp>
      <p:sp>
        <p:nvSpPr>
          <p:cNvPr id="7170"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7171"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
          <p:cNvSpPr>
            <a:spLocks noGrp="1" noRot="1" noChangeAspect="1" noTextEdit="1"/>
          </p:cNvSpPr>
          <p:nvPr>
            <p:ph type="sldImg"/>
          </p:nvPr>
        </p:nvSpPr>
        <p:spPr/>
      </p:sp>
      <p:sp>
        <p:nvSpPr>
          <p:cNvPr id="9218"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9219"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noTextEdit="1"/>
          </p:cNvSpPr>
          <p:nvPr>
            <p:ph type="sldImg"/>
          </p:nvPr>
        </p:nvSpPr>
        <p:spPr/>
      </p:sp>
      <p:sp>
        <p:nvSpPr>
          <p:cNvPr id="8194"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8195"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幻灯片图像占位符 1"/>
          <p:cNvSpPr>
            <a:spLocks noGrp="1" noRot="1" noChangeAspect="1" noTextEdit="1"/>
          </p:cNvSpPr>
          <p:nvPr>
            <p:ph type="sldImg"/>
          </p:nvPr>
        </p:nvSpPr>
        <p:spPr/>
      </p:sp>
      <p:sp>
        <p:nvSpPr>
          <p:cNvPr id="11266"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11267"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幻灯片图像占位符 1"/>
          <p:cNvSpPr>
            <a:spLocks noGrp="1" noRot="1" noChangeAspect="1" noTextEdit="1"/>
          </p:cNvSpPr>
          <p:nvPr>
            <p:ph type="sldImg"/>
          </p:nvPr>
        </p:nvSpPr>
        <p:spPr/>
      </p:sp>
      <p:sp>
        <p:nvSpPr>
          <p:cNvPr id="13314"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13315"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幻灯片图像占位符 1"/>
          <p:cNvSpPr>
            <a:spLocks noGrp="1" noRot="1" noChangeAspect="1" noTextEdit="1"/>
          </p:cNvSpPr>
          <p:nvPr>
            <p:ph type="sldImg"/>
          </p:nvPr>
        </p:nvSpPr>
        <p:spPr/>
      </p:sp>
      <p:sp>
        <p:nvSpPr>
          <p:cNvPr id="15362"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15363"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1"/>
          <p:cNvSpPr>
            <a:spLocks noGrp="1" noRot="1" noChangeAspect="1" noTextEdit="1"/>
          </p:cNvSpPr>
          <p:nvPr>
            <p:ph type="sldImg"/>
          </p:nvPr>
        </p:nvSpPr>
        <p:spPr/>
      </p:sp>
      <p:sp>
        <p:nvSpPr>
          <p:cNvPr id="17410"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17411"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幻灯片图像占位符 1"/>
          <p:cNvSpPr>
            <a:spLocks noGrp="1" noRot="1" noChangeAspect="1" noTextEdit="1"/>
          </p:cNvSpPr>
          <p:nvPr>
            <p:ph type="sldImg"/>
          </p:nvPr>
        </p:nvSpPr>
        <p:spPr/>
      </p:sp>
      <p:sp>
        <p:nvSpPr>
          <p:cNvPr id="8194"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8195"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Grp="1" noRot="1" noChangeAspect="1" noTextEdit="1"/>
          </p:cNvSpPr>
          <p:nvPr>
            <p:ph type="sldImg"/>
          </p:nvPr>
        </p:nvSpPr>
        <p:spPr/>
      </p:sp>
      <p:sp>
        <p:nvSpPr>
          <p:cNvPr id="10242"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10243"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幻灯片图像占位符 1"/>
          <p:cNvSpPr>
            <a:spLocks noGrp="1" noRot="1" noChangeAspect="1" noTextEdit="1"/>
          </p:cNvSpPr>
          <p:nvPr>
            <p:ph type="sldImg"/>
          </p:nvPr>
        </p:nvSpPr>
        <p:spPr/>
      </p:sp>
      <p:sp>
        <p:nvSpPr>
          <p:cNvPr id="14338"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14339"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幻灯片图像占位符 1"/>
          <p:cNvSpPr>
            <a:spLocks noGrp="1" noRot="1" noChangeAspect="1" noTextEdit="1"/>
          </p:cNvSpPr>
          <p:nvPr>
            <p:ph type="sldImg"/>
          </p:nvPr>
        </p:nvSpPr>
        <p:spPr/>
      </p:sp>
      <p:sp>
        <p:nvSpPr>
          <p:cNvPr id="16386"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16387"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幻灯片图像占位符 1"/>
          <p:cNvSpPr>
            <a:spLocks noGrp="1" noRot="1" noChangeAspect="1" noTextEdit="1"/>
          </p:cNvSpPr>
          <p:nvPr>
            <p:ph type="sldImg"/>
          </p:nvPr>
        </p:nvSpPr>
        <p:spPr/>
      </p:sp>
      <p:sp>
        <p:nvSpPr>
          <p:cNvPr id="18434"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18435"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noTextEdit="1"/>
          </p:cNvSpPr>
          <p:nvPr>
            <p:ph type="sldImg"/>
          </p:nvPr>
        </p:nvSpPr>
        <p:spPr/>
      </p:sp>
      <p:sp>
        <p:nvSpPr>
          <p:cNvPr id="8194"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8195"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幻灯片图像占位符 1"/>
          <p:cNvSpPr>
            <a:spLocks noGrp="1" noRot="1" noChangeAspect="1" noTextEdit="1"/>
          </p:cNvSpPr>
          <p:nvPr>
            <p:ph type="sldImg"/>
          </p:nvPr>
        </p:nvSpPr>
        <p:spPr/>
      </p:sp>
      <p:sp>
        <p:nvSpPr>
          <p:cNvPr id="20482"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20483"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幻灯片图像占位符 1"/>
          <p:cNvSpPr>
            <a:spLocks noGrp="1" noRot="1" noChangeAspect="1" noTextEdit="1"/>
          </p:cNvSpPr>
          <p:nvPr>
            <p:ph type="sldImg"/>
          </p:nvPr>
        </p:nvSpPr>
        <p:spPr/>
      </p:sp>
      <p:sp>
        <p:nvSpPr>
          <p:cNvPr id="22530"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22531" name="灯片编号占位符 3"/>
          <p:cNvSpPr txBox="1">
            <a:spLocks noGrp="1"/>
          </p:cNvSpPr>
          <p:nvPr/>
        </p:nvSpPr>
        <p:spPr>
          <a:xfrm>
            <a:off x="3884613" y="8685213"/>
            <a:ext cx="2971800" cy="457200"/>
          </a:xfrm>
          <a:prstGeom prst="rect">
            <a:avLst/>
          </a:prstGeom>
          <a:noFill/>
          <a:ln w="9525">
            <a:noFill/>
          </a:ln>
        </p:spPr>
        <p:txBody>
          <a:bodyPr anchor="b"/>
          <a:p>
            <a:pPr lvl="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noTextEdit="1"/>
          </p:cNvSpPr>
          <p:nvPr>
            <p:ph type="sldImg"/>
          </p:nvPr>
        </p:nvSpPr>
        <p:spPr/>
      </p:sp>
      <p:sp>
        <p:nvSpPr>
          <p:cNvPr id="8194"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8195"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noTextEdit="1"/>
          </p:cNvSpPr>
          <p:nvPr>
            <p:ph type="sldImg"/>
          </p:nvPr>
        </p:nvSpPr>
        <p:spPr/>
      </p:sp>
      <p:sp>
        <p:nvSpPr>
          <p:cNvPr id="6146"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6147" name="灯片编号占位符 3"/>
          <p:cNvSpPr txBox="1">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noTextEdit="1"/>
          </p:cNvSpPr>
          <p:nvPr>
            <p:ph type="sldImg"/>
          </p:nvPr>
        </p:nvSpPr>
        <p:spPr/>
      </p:sp>
      <p:sp>
        <p:nvSpPr>
          <p:cNvPr id="6146"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6147" name="灯片编号占位符 3"/>
          <p:cNvSpPr txBox="1">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noTextEdit="1"/>
          </p:cNvSpPr>
          <p:nvPr>
            <p:ph type="sldImg"/>
          </p:nvPr>
        </p:nvSpPr>
        <p:spPr/>
      </p:sp>
      <p:sp>
        <p:nvSpPr>
          <p:cNvPr id="8194"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8195"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p:sp>
      <p:sp>
        <p:nvSpPr>
          <p:cNvPr id="12290"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229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noTextEdit="1"/>
          </p:cNvSpPr>
          <p:nvPr>
            <p:ph type="sldImg"/>
          </p:nvPr>
        </p:nvSpPr>
        <p:spPr/>
      </p:sp>
      <p:sp>
        <p:nvSpPr>
          <p:cNvPr id="14338"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4339"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noTextEdit="1"/>
          </p:cNvSpPr>
          <p:nvPr>
            <p:ph type="sldImg"/>
          </p:nvPr>
        </p:nvSpPr>
        <p:spPr/>
      </p:sp>
      <p:sp>
        <p:nvSpPr>
          <p:cNvPr id="16386" name="备注占位符 2"/>
          <p:cNvSpPr>
            <a:spLocks noGrp="1"/>
          </p:cNvSpPr>
          <p:nvPr>
            <p:ph type="body"/>
          </p:nvPr>
        </p:nvSpPr>
        <p:spPr/>
        <p:txBody>
          <a:bodyPr wrap="square" lIns="91440" tIns="45720" rIns="91440" bIns="45720" anchor="t"/>
          <a:lstStyle/>
          <a:p>
            <a:pPr lvl="0" eaLnBrk="1" hangingPunct="1"/>
            <a:endParaRPr lang="zh-CN" altLang="en-US" dirty="0"/>
          </a:p>
        </p:txBody>
      </p:sp>
      <p:sp>
        <p:nvSpPr>
          <p:cNvPr id="16387"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lnSpc>
                <a:spcPct val="100000"/>
              </a:lnSpc>
              <a:spcBef>
                <a:spcPct val="0"/>
              </a:spcBef>
            </a:pPr>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lgn="l">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lgn="l">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endParaRPr lang="zh-CN" altLang="en-US" noProof="1"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Ovr>
    <a:masterClrMapping/>
  </p:clrMapOvr>
  <p:transition>
    <p:rand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hangingPunct="1">
              <a:lnSpc>
                <a:spcPct val="100000"/>
              </a:lnSpc>
              <a:spcBef>
                <a:spcPct val="0"/>
              </a:spcBef>
            </a:pPr>
            <a:fld id="{9A0DB2DC-4C9A-4742-B13C-FB6460FD3503}" type="slidenum">
              <a:rPr lang="en-US" altLang="zh-CN" dirty="0"/>
            </a:fld>
            <a:endParaRPr lang="en-US" altLang="zh-CN" dirty="0"/>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970222"/>
          </a:xfrm>
          <a:prstGeom prst="rect">
            <a:avLst/>
          </a:prstGeom>
        </p:spPr>
        <p:txBody>
          <a:bodyPr/>
          <a:lstStyle>
            <a:lvl1pPr algn="ct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44793" y="1567346"/>
            <a:ext cx="3526380" cy="710095"/>
          </a:xfrm>
          <a:prstGeom prst="rect">
            <a:avLst/>
          </a:prstGeom>
        </p:spPr>
        <p:txBody>
          <a:bodyPr anchor="ctr" anchorCtr="0">
            <a:normAutofit/>
          </a:bodyPr>
          <a:lstStyle>
            <a:lvl1pPr marL="0" indent="0">
              <a:buNone/>
              <a:defRPr sz="21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944793" y="2338388"/>
            <a:ext cx="3526380" cy="3785964"/>
          </a:xfrm>
          <a:prstGeom prst="rect">
            <a:avLst/>
          </a:prstGeom>
        </p:spPr>
        <p:txBody>
          <a:bodyPr>
            <a:normAutofit/>
          </a:bodyPr>
          <a:lstStyle>
            <a:lvl1pPr>
              <a:defRPr sz="1800"/>
            </a:lvl1pPr>
            <a:lvl2pPr>
              <a:defRPr sz="1500"/>
            </a:lvl2pPr>
            <a:lvl3pPr>
              <a:defRPr sz="1350"/>
            </a:lvl3pPr>
            <a:lvl4pPr>
              <a:defRPr sz="1200"/>
            </a:lvl4pPr>
            <a:lvl5pPr>
              <a:defRPr sz="12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717212" y="1567346"/>
            <a:ext cx="3526381" cy="710095"/>
          </a:xfrm>
          <a:prstGeom prst="rect">
            <a:avLst/>
          </a:prstGeom>
        </p:spPr>
        <p:txBody>
          <a:bodyPr vert="horz" lIns="91440" tIns="45720" rIns="91440" bIns="45720" rtlCol="0" anchor="ctr" anchorCtr="0">
            <a:normAutofit/>
          </a:bodyPr>
          <a:lstStyle>
            <a:lvl1pPr marL="171450" indent="-171450">
              <a:buNone/>
              <a:defRPr lang="zh-CN" altLang="en-US" b="0" smtClean="0"/>
            </a:lvl1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717212" y="2357460"/>
            <a:ext cx="3526381" cy="3766892"/>
          </a:xfrm>
          <a:prstGeom prst="rect">
            <a:avLst/>
          </a:prstGeom>
        </p:spPr>
        <p:txBody>
          <a:bodyPr>
            <a:normAutofit/>
          </a:bodyPr>
          <a:lstStyle>
            <a:lvl1pPr>
              <a:defRPr sz="1800"/>
            </a:lvl1pPr>
            <a:lvl2pPr>
              <a:defRPr sz="1500"/>
            </a:lvl2pPr>
            <a:lvl3pPr>
              <a:defRPr sz="1350"/>
            </a:lvl3pPr>
            <a:lvl4pPr>
              <a:defRPr sz="1200"/>
            </a:lvl4pPr>
            <a:lvl5pPr>
              <a:defRPr sz="12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noProof="1" smtClean="0"/>
              <a:t>单击此处编辑母版标题样式</a:t>
            </a:r>
            <a:endParaRPr lang="zh-CN" altLang="en-US"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endParaRPr lang="zh-CN" altLang="en-US" noProof="1"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95638" cy="1600200"/>
          </a:xfrm>
          <a:prstGeom prst="rect">
            <a:avLst/>
          </a:prstGeom>
        </p:spPr>
        <p:txBody>
          <a:bodyPr anchor="t" anchorCtr="0">
            <a:normAutofit/>
          </a:bodyPr>
          <a:lstStyle>
            <a:lvl1pPr>
              <a:defRPr sz="30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4038600" y="457201"/>
            <a:ext cx="4477941"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1"/>
          </a:p>
        </p:txBody>
      </p:sp>
      <p:sp>
        <p:nvSpPr>
          <p:cNvPr id="4" name="文本占位符 3"/>
          <p:cNvSpPr>
            <a:spLocks noGrp="1"/>
          </p:cNvSpPr>
          <p:nvPr>
            <p:ph type="body" sz="half" idx="2"/>
          </p:nvPr>
        </p:nvSpPr>
        <p:spPr>
          <a:xfrm>
            <a:off x="629841" y="2057400"/>
            <a:ext cx="3195638" cy="3811588"/>
          </a:xfrm>
          <a:prstGeom prst="rect">
            <a:avLst/>
          </a:prstGeo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endParaRPr lang="zh-CN" altLang="en-US" noProof="1"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4" Type="http://schemas.openxmlformats.org/officeDocument/2006/relationships/theme" Target="../theme/theme2.xml"/><Relationship Id="rId13" Type="http://schemas.openxmlformats.org/officeDocument/2006/relationships/image" Target="../media/image2.jpeg"/><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4" Type="http://schemas.openxmlformats.org/officeDocument/2006/relationships/theme" Target="../theme/theme3.xml"/><Relationship Id="rId13" Type="http://schemas.openxmlformats.org/officeDocument/2006/relationships/image" Target="../media/image2.jpeg"/><Relationship Id="rId12" Type="http://schemas.openxmlformats.org/officeDocument/2006/relationships/slideLayout" Target="../slideLayouts/slideLayout35.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4" Type="http://schemas.openxmlformats.org/officeDocument/2006/relationships/theme" Target="../theme/theme4.xml"/><Relationship Id="rId13" Type="http://schemas.openxmlformats.org/officeDocument/2006/relationships/image" Target="../media/image2.jpeg"/><Relationship Id="rId12" Type="http://schemas.openxmlformats.org/officeDocument/2006/relationships/slideLayout" Target="../slideLayouts/slideLayout47.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2"/>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00" rtl="0" eaLnBrk="0" fontAlgn="base" hangingPunct="0">
        <a:spcBef>
          <a:spcPct val="0"/>
        </a:spcBef>
        <a:spcAft>
          <a:spcPct val="0"/>
        </a:spcAft>
        <a:defRPr sz="3300" kern="1200">
          <a:solidFill>
            <a:schemeClr val="tx2"/>
          </a:solidFill>
          <a:latin typeface="+mj-lt"/>
          <a:ea typeface="+mj-ea"/>
          <a:cs typeface="+mj-cs"/>
        </a:defRPr>
      </a:lvl1pPr>
      <a:lvl2pPr algn="ctr" defTabSz="685800"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2pPr>
      <a:lvl3pPr algn="ctr" defTabSz="685800"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3pPr>
      <a:lvl4pPr algn="ctr" defTabSz="685800"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4pPr>
      <a:lvl5pPr algn="ctr" defTabSz="685800"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5pPr>
      <a:lvl6pPr marL="457200" algn="ctr" defTabSz="685800"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6pPr>
      <a:lvl7pPr marL="914400" algn="ctr" defTabSz="685800"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7pPr>
      <a:lvl8pPr marL="1371600" algn="ctr" defTabSz="685800"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8pPr>
      <a:lvl9pPr marL="1828800" algn="ctr" defTabSz="685800"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9pPr>
    </p:titleStyle>
    <p:bodyStyle>
      <a:lvl1pPr marL="257175" indent="-257175" algn="l" defTabSz="685800" rtl="0" eaLnBrk="0" fontAlgn="base" hangingPunct="0">
        <a:spcBef>
          <a:spcPct val="20000"/>
        </a:spcBef>
        <a:spcAft>
          <a:spcPct val="0"/>
        </a:spcAft>
        <a:buChar char="•"/>
        <a:defRPr sz="2400" kern="1200">
          <a:solidFill>
            <a:schemeClr val="tx1"/>
          </a:solidFill>
          <a:latin typeface="+mn-lt"/>
          <a:ea typeface="+mn-ea"/>
          <a:cs typeface="+mn-cs"/>
        </a:defRPr>
      </a:lvl1pPr>
      <a:lvl2pPr marL="557530" lvl="1" indent="-214630" algn="l" defTabSz="685800" rtl="0" eaLnBrk="0" fontAlgn="base" hangingPunct="0">
        <a:spcBef>
          <a:spcPct val="20000"/>
        </a:spcBef>
        <a:spcAft>
          <a:spcPct val="0"/>
        </a:spcAft>
        <a:buChar char="–"/>
        <a:defRPr sz="2100" kern="1200">
          <a:solidFill>
            <a:schemeClr val="tx1"/>
          </a:solidFill>
          <a:latin typeface="+mn-lt"/>
          <a:ea typeface="+mn-ea"/>
          <a:cs typeface="+mn-cs"/>
        </a:defRPr>
      </a:lvl2pPr>
      <a:lvl3pPr marL="857250" lvl="2" indent="-171450" algn="l" defTabSz="685800" rtl="0" eaLnBrk="0" fontAlgn="base" hangingPunct="0">
        <a:spcBef>
          <a:spcPct val="20000"/>
        </a:spcBef>
        <a:spcAft>
          <a:spcPct val="0"/>
        </a:spcAft>
        <a:buChar char="•"/>
        <a:defRPr kern="1200">
          <a:solidFill>
            <a:schemeClr val="tx1"/>
          </a:solidFill>
          <a:latin typeface="+mn-lt"/>
          <a:ea typeface="+mn-ea"/>
          <a:cs typeface="+mn-cs"/>
        </a:defRPr>
      </a:lvl3pPr>
      <a:lvl4pPr marL="1198880" lvl="3" indent="-171450" algn="l" defTabSz="685800" rtl="0" eaLnBrk="0" fontAlgn="base" hangingPunct="0">
        <a:spcBef>
          <a:spcPct val="20000"/>
        </a:spcBef>
        <a:spcAft>
          <a:spcPct val="0"/>
        </a:spcAft>
        <a:buChar char="–"/>
        <a:defRPr sz="1500" kern="1200">
          <a:solidFill>
            <a:schemeClr val="tx1"/>
          </a:solidFill>
          <a:latin typeface="+mn-lt"/>
          <a:ea typeface="+mn-ea"/>
          <a:cs typeface="+mn-cs"/>
        </a:defRPr>
      </a:lvl4pPr>
      <a:lvl5pPr marL="1541780" lvl="4" indent="-171450" algn="l" defTabSz="685800" rtl="0" eaLnBrk="0" fontAlgn="base" hangingPunct="0">
        <a:spcBef>
          <a:spcPct val="20000"/>
        </a:spcBef>
        <a:spcAft>
          <a:spcPct val="0"/>
        </a:spcAft>
        <a:buChar char="»"/>
        <a:defRPr sz="1500" kern="1200">
          <a:solidFill>
            <a:schemeClr val="tx1"/>
          </a:solidFill>
          <a:latin typeface="+mn-lt"/>
          <a:ea typeface="+mn-ea"/>
          <a:cs typeface="+mn-cs"/>
        </a:defRPr>
      </a:lvl5pPr>
      <a:lvl6pPr marL="2514600" lvl="5" indent="-228600" algn="l" defTabSz="685800" eaLnBrk="1" fontAlgn="base" latinLnBrk="0" hangingPunct="1">
        <a:spcBef>
          <a:spcPct val="20000"/>
        </a:spcBef>
        <a:spcAft>
          <a:spcPct val="0"/>
        </a:spcAft>
        <a:buChar char="»"/>
        <a:defRPr sz="1500" u="none" kern="1200" baseline="0">
          <a:solidFill>
            <a:schemeClr val="tx1"/>
          </a:solidFill>
          <a:latin typeface="+mn-lt"/>
          <a:ea typeface="+mn-ea"/>
          <a:cs typeface="+mn-cs"/>
        </a:defRPr>
      </a:lvl6pPr>
      <a:lvl7pPr marL="2971800" lvl="6" indent="-228600" algn="l" defTabSz="685800" eaLnBrk="1" fontAlgn="base" latinLnBrk="0" hangingPunct="1">
        <a:spcBef>
          <a:spcPct val="20000"/>
        </a:spcBef>
        <a:spcAft>
          <a:spcPct val="0"/>
        </a:spcAft>
        <a:buChar char="»"/>
        <a:defRPr sz="1500" u="none" kern="1200" baseline="0">
          <a:solidFill>
            <a:schemeClr val="tx1"/>
          </a:solidFill>
          <a:latin typeface="+mn-lt"/>
          <a:ea typeface="+mn-ea"/>
          <a:cs typeface="+mn-cs"/>
        </a:defRPr>
      </a:lvl7pPr>
      <a:lvl8pPr marL="3429000" lvl="7" indent="-228600" algn="l" defTabSz="685800" eaLnBrk="1" fontAlgn="base" latinLnBrk="0" hangingPunct="1">
        <a:spcBef>
          <a:spcPct val="20000"/>
        </a:spcBef>
        <a:spcAft>
          <a:spcPct val="0"/>
        </a:spcAft>
        <a:buChar char="»"/>
        <a:defRPr sz="1500" u="none" kern="1200" baseline="0">
          <a:solidFill>
            <a:schemeClr val="tx1"/>
          </a:solidFill>
          <a:latin typeface="+mn-lt"/>
          <a:ea typeface="+mn-ea"/>
          <a:cs typeface="+mn-cs"/>
        </a:defRPr>
      </a:lvl8pPr>
      <a:lvl9pPr marL="3886200" lvl="8" indent="-228600" algn="l" defTabSz="685800" eaLnBrk="1" fontAlgn="base" latinLnBrk="0" hangingPunct="1">
        <a:spcBef>
          <a:spcPct val="20000"/>
        </a:spcBef>
        <a:spcAft>
          <a:spcPct val="0"/>
        </a:spcAft>
        <a:buChar char="»"/>
        <a:defRPr sz="150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Rectangle 3"/>
          <p:cNvSpPr>
            <a:spLocks noGrp="1"/>
          </p:cNvSpPr>
          <p:nvPr>
            <p:ph type="body"/>
          </p:nvPr>
        </p:nvSpPr>
        <p:spPr>
          <a:xfrm>
            <a:off x="457200" y="1600200"/>
            <a:ext cx="8229600" cy="4525963"/>
          </a:xfrm>
          <a:prstGeom prst="rect">
            <a:avLst/>
          </a:prstGeom>
          <a:noFill/>
          <a:ln w="9525">
            <a:noFill/>
          </a:ln>
        </p:spPr>
        <p:txBody>
          <a:bodyPr anchor="t"/>
          <a:lstStyle/>
          <a:p>
            <a:pPr lvl="0" indent="-342900"/>
            <a:r>
              <a:rPr lang="zh-CN" altLang="en-US" dirty="0"/>
              <a:t>单击此处编辑母版文本样式</a:t>
            </a:r>
            <a:endParaRPr lang="zh-CN" altLang="en-US" dirty="0"/>
          </a:p>
          <a:p>
            <a:pPr lvl="1" indent="-285750"/>
            <a:r>
              <a:rPr lang="zh-CN" altLang="en-US" dirty="0"/>
              <a:t>第二级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nSpc>
                <a:spcPct val="100000"/>
              </a:lnSpc>
              <a:spcBef>
                <a:spcPct val="0"/>
              </a:spcBef>
              <a:defRPr sz="1400" b="0">
                <a:latin typeface="+mn-lt"/>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lnSpc>
                <a:spcPct val="100000"/>
              </a:lnSpc>
              <a:spcBef>
                <a:spcPct val="0"/>
              </a:spcBef>
              <a:defRPr sz="14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b="0">
                <a:latin typeface="Arial" panose="020B0604020202020204" pitchFamily="34" charset="0"/>
                <a:ea typeface="宋体" panose="02010600030101010101" pitchFamily="2" charset="-122"/>
              </a:defRPr>
            </a:lvl1p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random/>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050" name="Rectangle 2"/>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2051" name="Rectangle 3"/>
          <p:cNvSpPr>
            <a:spLocks noGrp="1"/>
          </p:cNvSpPr>
          <p:nvPr>
            <p:ph type="body"/>
          </p:nvPr>
        </p:nvSpPr>
        <p:spPr>
          <a:xfrm>
            <a:off x="457200" y="1600200"/>
            <a:ext cx="8229600" cy="4525963"/>
          </a:xfrm>
          <a:prstGeom prst="rect">
            <a:avLst/>
          </a:prstGeom>
          <a:noFill/>
          <a:ln w="9525">
            <a:noFill/>
          </a:ln>
        </p:spPr>
        <p:txBody>
          <a:bodyPr anchor="t"/>
          <a:lstStyle/>
          <a:p>
            <a:pPr lvl="0" indent="-342900"/>
            <a:r>
              <a:rPr lang="zh-CN" altLang="en-US" dirty="0"/>
              <a:t>单击此处编辑母版文本样式</a:t>
            </a:r>
            <a:endParaRPr lang="zh-CN" altLang="en-US" dirty="0"/>
          </a:p>
          <a:p>
            <a:pPr lvl="1" indent="-285750"/>
            <a:r>
              <a:rPr lang="zh-CN" altLang="en-US" dirty="0"/>
              <a:t>第二级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nSpc>
                <a:spcPct val="100000"/>
              </a:lnSpc>
              <a:spcBef>
                <a:spcPct val="0"/>
              </a:spcBef>
              <a:defRPr sz="1400" b="0">
                <a:latin typeface="+mn-lt"/>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lnSpc>
                <a:spcPct val="100000"/>
              </a:lnSpc>
              <a:spcBef>
                <a:spcPct val="0"/>
              </a:spcBef>
              <a:defRPr sz="14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b="0">
                <a:latin typeface="Arial" panose="020B0604020202020204" pitchFamily="34" charset="0"/>
                <a:ea typeface="宋体" panose="02010600030101010101" pitchFamily="2" charset="-122"/>
              </a:defRPr>
            </a:lvl1pPr>
          </a:lstStyle>
          <a:p>
            <a:pPr lvl="0" eaLnBrk="1" fontAlgn="base" hangingPunct="1">
              <a:lnSpc>
                <a:spcPct val="100000"/>
              </a:lnSpc>
              <a:spcBef>
                <a:spcPct val="0"/>
              </a:spcBef>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ransition>
    <p:random/>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nSpc>
                <a:spcPct val="100000"/>
              </a:lnSpc>
              <a:spcBef>
                <a:spcPct val="0"/>
              </a:spcBef>
              <a:defRPr sz="1400" b="0">
                <a:latin typeface="+mn-lt"/>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lnSpc>
                <a:spcPct val="100000"/>
              </a:lnSpc>
              <a:spcBef>
                <a:spcPct val="0"/>
              </a:spcBef>
              <a:defRPr sz="14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b="0">
                <a:latin typeface="Arial" panose="020B0604020202020204" pitchFamily="34" charset="0"/>
                <a:ea typeface="宋体" panose="02010600030101010101" pitchFamily="2" charset="-122"/>
              </a:defRPr>
            </a:lvl1pPr>
          </a:lstStyle>
          <a:p>
            <a:pPr lvl="0" eaLnBrk="1" hangingPunct="1">
              <a:lnSpc>
                <a:spcPct val="100000"/>
              </a:lnSpc>
              <a:spcBef>
                <a:spcPct val="0"/>
              </a:spcBef>
            </a:pPr>
            <a:fld id="{9A0DB2DC-4C9A-4742-B13C-FB6460FD3503}" type="slidenum">
              <a:rPr lang="en-US" altLang="zh-CN" dirty="0"/>
            </a:fld>
            <a:endParaRPr lang="en-US" altLang="zh-CN"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p:random/>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42.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8.xml"/><Relationship Id="rId1" Type="http://schemas.openxmlformats.org/officeDocument/2006/relationships/image" Target="../media/image4.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8.xml"/><Relationship Id="rId2" Type="http://schemas.openxmlformats.org/officeDocument/2006/relationships/image" Target="../media/image6.png"/><Relationship Id="rId1" Type="http://schemas.openxmlformats.org/officeDocument/2006/relationships/image" Target="../media/image5.png"/></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8.xml"/><Relationship Id="rId2" Type="http://schemas.openxmlformats.org/officeDocument/2006/relationships/image" Target="../media/image8.png"/><Relationship Id="rId1" Type="http://schemas.openxmlformats.org/officeDocument/2006/relationships/image" Target="../media/image7.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1371600"/>
            <a:ext cx="9144000" cy="3657600"/>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4000" dirty="0" smtClean="0">
                <a:latin typeface="方正小标宋简体" panose="02010601030101010101" pitchFamily="2" charset="-122"/>
                <a:ea typeface="方正小标宋简体" panose="02010601030101010101" pitchFamily="2" charset="-122"/>
                <a:sym typeface="+mn-ea"/>
              </a:rPr>
              <a:t>财务报销制度介绍</a:t>
            </a:r>
            <a:br>
              <a:rPr kumimoji="0" lang="zh-CN" altLang="en-US" sz="4000" b="1" i="0" u="none" strike="noStrike" kern="0" cap="none" spc="0" normalizeH="0" baseline="0" noProof="0" dirty="0" smtClean="0">
                <a:ln>
                  <a:noFill/>
                </a:ln>
                <a:solidFill>
                  <a:schemeClr val="tx2"/>
                </a:solidFill>
                <a:effectLst/>
                <a:uLnTx/>
                <a:uFillTx/>
                <a:latin typeface="+mj-ea"/>
                <a:ea typeface="+mj-ea"/>
                <a:cs typeface="+mj-cs"/>
              </a:rPr>
            </a:br>
            <a:endParaRPr kumimoji="0" lang="zh-CN" altLang="en-US" sz="3200" b="1" i="0" u="none" strike="noStrike" kern="0" cap="none" spc="0" normalizeH="0" baseline="0" noProof="0" dirty="0" smtClean="0">
              <a:ln>
                <a:noFill/>
              </a:ln>
              <a:solidFill>
                <a:schemeClr val="tx2"/>
              </a:solidFill>
              <a:effectLst/>
              <a:uLnTx/>
              <a:uFillTx/>
              <a:latin typeface="+mj-ea"/>
              <a:ea typeface="+mj-ea"/>
              <a:cs typeface="+mj-cs"/>
            </a:endParaRPr>
          </a:p>
        </p:txBody>
      </p:sp>
      <p:sp>
        <p:nvSpPr>
          <p:cNvPr id="5122" name="Rectangle 3"/>
          <p:cNvSpPr>
            <a:spLocks noGrp="1"/>
          </p:cNvSpPr>
          <p:nvPr>
            <p:ph type="subTitle" idx="1"/>
          </p:nvPr>
        </p:nvSpPr>
        <p:spPr>
          <a:xfrm>
            <a:off x="2514600" y="3581400"/>
            <a:ext cx="4038600" cy="914400"/>
          </a:xfrm>
        </p:spPr>
        <p:txBody>
          <a:bodyPr wrap="square" lIns="91440" tIns="45720" rIns="91440" bIns="45720" anchor="ctr"/>
          <a:lstStyle/>
          <a:p>
            <a:pPr eaLnBrk="1" hangingPunct="1">
              <a:lnSpc>
                <a:spcPct val="250000"/>
              </a:lnSpc>
            </a:pPr>
            <a:r>
              <a:rPr lang="zh-CN" altLang="en-US" sz="3400" b="1" dirty="0">
                <a:solidFill>
                  <a:srgbClr val="0070C0"/>
                </a:solidFill>
                <a:latin typeface="+mn-lt"/>
                <a:ea typeface="楷体_GB2312" pitchFamily="49" charset="-122"/>
                <a:cs typeface="+mn-cs"/>
              </a:rPr>
              <a:t>财务处</a:t>
            </a:r>
            <a:endParaRPr lang="zh-CN" altLang="en-US" sz="3400" b="1" dirty="0">
              <a:solidFill>
                <a:srgbClr val="0070C0"/>
              </a:solidFill>
              <a:latin typeface="+mn-lt"/>
              <a:ea typeface="楷体_GB2312" pitchFamily="49" charset="-122"/>
              <a:cs typeface="+mn-cs"/>
            </a:endParaRP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p:cNvSpPr>
          <p:nvPr>
            <p:ph type="ctrTitle"/>
          </p:nvPr>
        </p:nvSpPr>
        <p:spPr>
          <a:xfrm>
            <a:off x="215265" y="1219200"/>
            <a:ext cx="8713788" cy="4419600"/>
          </a:xfrm>
        </p:spPr>
        <p:txBody>
          <a:bodyPr wrap="square" lIns="91440" tIns="45720" rIns="91440" bIns="45720" anchor="t"/>
          <a:lstStyle>
            <a:lvl1pPr lvl="0">
              <a:defRPr/>
            </a:lvl1pPr>
          </a:lstStyle>
          <a:p>
            <a:pPr lvl="0" algn="l">
              <a:lnSpc>
                <a:spcPts val="3800"/>
              </a:lnSpc>
            </a:pPr>
            <a:r>
              <a:rPr lang="zh-CN" altLang="en-US" sz="2000" b="1" dirty="0">
                <a:solidFill>
                  <a:srgbClr val="00B0F0"/>
                </a:solidFill>
              </a:rPr>
              <a:t>五、会议费开支范围：</a:t>
            </a:r>
            <a:br>
              <a:rPr lang="en-US" altLang="zh-CN" sz="2000" b="1" dirty="0">
                <a:solidFill>
                  <a:srgbClr val="00B0F0"/>
                </a:solidFill>
              </a:rPr>
            </a:br>
            <a:r>
              <a:rPr lang="zh-CN" altLang="en-US" sz="1800" b="1" dirty="0">
                <a:solidFill>
                  <a:srgbClr val="FF0000"/>
                </a:solidFill>
              </a:rPr>
              <a:t>住宿费：</a:t>
            </a:r>
            <a:r>
              <a:rPr lang="zh-CN" altLang="en-US" sz="1800" b="1" dirty="0">
                <a:solidFill>
                  <a:schemeClr val="tx1"/>
                </a:solidFill>
              </a:rPr>
              <a:t>参会代表住宿费用，会议所在地的代表及工作人员原则上一般不安排住宿</a:t>
            </a:r>
            <a:r>
              <a:rPr lang="zh-CN" altLang="en-US" sz="1800" b="1" dirty="0"/>
              <a:t>。</a:t>
            </a:r>
            <a:br>
              <a:rPr lang="en-US" altLang="zh-CN" sz="1800" b="1" dirty="0"/>
            </a:br>
            <a:r>
              <a:rPr lang="zh-CN" altLang="en-US" sz="1800" b="1" dirty="0">
                <a:solidFill>
                  <a:srgbClr val="FF0000"/>
                </a:solidFill>
              </a:rPr>
              <a:t>伙食费：</a:t>
            </a:r>
            <a:r>
              <a:rPr lang="zh-CN" altLang="en-US" sz="1800" b="1" dirty="0">
                <a:solidFill>
                  <a:schemeClr val="tx1"/>
                </a:solidFill>
              </a:rPr>
              <a:t>会议期间用餐费用，多地就</a:t>
            </a:r>
            <a:r>
              <a:rPr lang="zh-CN" altLang="en-US" sz="1800" b="1" dirty="0"/>
              <a:t>餐或与会议议程中就餐地点不符票据不予报销。</a:t>
            </a:r>
            <a:br>
              <a:rPr lang="en-US" altLang="zh-CN" sz="1800" b="1" dirty="0"/>
            </a:br>
            <a:r>
              <a:rPr lang="zh-CN" altLang="en-US" sz="1800" b="1" dirty="0">
                <a:solidFill>
                  <a:srgbClr val="FF0000"/>
                </a:solidFill>
              </a:rPr>
              <a:t>会议室租金和会议器材设备租赁费：</a:t>
            </a:r>
            <a:r>
              <a:rPr lang="zh-CN" altLang="en-US" sz="1800" b="1" dirty="0">
                <a:solidFill>
                  <a:schemeClr val="tx1"/>
                </a:solidFill>
              </a:rPr>
              <a:t>会议场地及器材音响设备等租赁费用，本单位会议室、接待中心等，优先作为会议场所。</a:t>
            </a:r>
            <a:br>
              <a:rPr lang="en-US" altLang="zh-CN" sz="1800" b="1" dirty="0">
                <a:solidFill>
                  <a:schemeClr val="tx1"/>
                </a:solidFill>
              </a:rPr>
            </a:br>
            <a:r>
              <a:rPr lang="zh-CN" altLang="en-US" sz="1800" b="1" dirty="0">
                <a:solidFill>
                  <a:srgbClr val="FF0000"/>
                </a:solidFill>
              </a:rPr>
              <a:t>交通费：</a:t>
            </a:r>
            <a:r>
              <a:rPr lang="zh-CN" altLang="en-US" sz="1800" b="1" dirty="0">
                <a:solidFill>
                  <a:schemeClr val="tx1"/>
                </a:solidFill>
              </a:rPr>
              <a:t>会议代表接送站、往返驻地与会场的用车费用、会议统一组织的代表考察、调研发生的交通支出。</a:t>
            </a:r>
            <a:br>
              <a:rPr lang="zh-CN" altLang="en-US" sz="1800" b="1" dirty="0">
                <a:solidFill>
                  <a:schemeClr val="tx1"/>
                </a:solidFill>
              </a:rPr>
            </a:br>
            <a:r>
              <a:rPr lang="zh-CN" altLang="en-US" sz="1800" b="1" dirty="0">
                <a:solidFill>
                  <a:srgbClr val="FF0000"/>
                </a:solidFill>
              </a:rPr>
              <a:t>资料印刷：</a:t>
            </a:r>
            <a:r>
              <a:rPr lang="zh-CN" altLang="en-US" sz="1800" b="1" dirty="0">
                <a:solidFill>
                  <a:schemeClr val="tx1"/>
                </a:solidFill>
              </a:rPr>
              <a:t>会议相关文件及资料的印刷制作费用。</a:t>
            </a:r>
            <a:br>
              <a:rPr lang="zh-CN" altLang="en-US" sz="1800" b="1" dirty="0">
                <a:solidFill>
                  <a:schemeClr val="tx1"/>
                </a:solidFill>
              </a:rPr>
            </a:br>
            <a:r>
              <a:rPr lang="zh-CN" altLang="en-US" sz="1800" b="1" dirty="0">
                <a:solidFill>
                  <a:srgbClr val="FF0000"/>
                </a:solidFill>
              </a:rPr>
              <a:t>其他：</a:t>
            </a:r>
            <a:r>
              <a:rPr lang="zh-CN" altLang="en-US" sz="1800" b="1" dirty="0">
                <a:solidFill>
                  <a:schemeClr val="tx1"/>
                </a:solidFill>
              </a:rPr>
              <a:t>医药费等</a:t>
            </a:r>
            <a:br>
              <a:rPr lang="zh-CN" altLang="en-US" sz="1800" b="1" dirty="0">
                <a:solidFill>
                  <a:schemeClr val="tx1"/>
                </a:solidFill>
              </a:rPr>
            </a:br>
            <a:r>
              <a:rPr lang="en-US" altLang="zh-CN" sz="1800" dirty="0">
                <a:solidFill>
                  <a:srgbClr val="FF0000"/>
                </a:solidFill>
                <a:latin typeface="黑体" panose="02010609060101010101" pitchFamily="49" charset="-122"/>
                <a:ea typeface="黑体" panose="02010609060101010101" pitchFamily="49" charset="-122"/>
                <a:sym typeface="+mn-ea"/>
              </a:rPr>
              <a:t>  </a:t>
            </a:r>
            <a:br>
              <a:rPr lang="zh-CN" altLang="en-US" sz="1800" b="1" dirty="0">
                <a:solidFill>
                  <a:schemeClr val="tx1"/>
                </a:solidFill>
              </a:rPr>
            </a:br>
            <a:r>
              <a:rPr lang="en-US" altLang="zh-CN" sz="1800" dirty="0">
                <a:solidFill>
                  <a:srgbClr val="FF0000"/>
                </a:solidFill>
                <a:latin typeface="黑体" panose="02010609060101010101" pitchFamily="49" charset="-122"/>
                <a:ea typeface="黑体" panose="02010609060101010101" pitchFamily="49" charset="-122"/>
                <a:sym typeface="+mn-ea"/>
              </a:rPr>
              <a:t>       </a:t>
            </a:r>
            <a:br>
              <a:rPr lang="zh-CN" altLang="en-US" sz="1800" b="1" dirty="0">
                <a:solidFill>
                  <a:schemeClr val="tx1"/>
                </a:solidFill>
              </a:rPr>
            </a:br>
            <a:br>
              <a:rPr lang="en-US" altLang="zh-CN" sz="1800" b="1" dirty="0">
                <a:solidFill>
                  <a:schemeClr val="tx1"/>
                </a:solidFill>
              </a:rPr>
            </a:br>
            <a:r>
              <a:rPr lang="en-US" altLang="zh-CN" sz="1800" b="1" dirty="0">
                <a:solidFill>
                  <a:srgbClr val="FF0000"/>
                </a:solidFill>
              </a:rPr>
              <a:t>                         </a:t>
            </a:r>
            <a:br>
              <a:rPr lang="en-US" altLang="zh-CN" sz="1800" b="1" dirty="0">
                <a:solidFill>
                  <a:schemeClr val="tx1"/>
                </a:solidFill>
              </a:rPr>
            </a:br>
            <a:br>
              <a:rPr lang="en-US" altLang="zh-CN" sz="2000" b="1" dirty="0">
                <a:solidFill>
                  <a:schemeClr val="tx1"/>
                </a:solidFill>
              </a:rPr>
            </a:br>
            <a:br>
              <a:rPr lang="en-US" altLang="zh-CN" sz="1600" b="1" dirty="0">
                <a:solidFill>
                  <a:schemeClr val="tx1"/>
                </a:solidFill>
              </a:rPr>
            </a:br>
            <a:r>
              <a:rPr lang="en-US" altLang="zh-CN" sz="1600" b="1" u="sng" dirty="0">
                <a:solidFill>
                  <a:srgbClr val="FF0000"/>
                </a:solidFill>
              </a:rPr>
              <a:t> </a:t>
            </a:r>
            <a:br>
              <a:rPr lang="en-US" altLang="zh-CN" sz="1600" b="1" dirty="0">
                <a:solidFill>
                  <a:schemeClr val="tx1"/>
                </a:solidFill>
              </a:rPr>
            </a:br>
            <a:br>
              <a:rPr lang="en-US" altLang="zh-CN" sz="1600" b="1" u="sng" dirty="0">
                <a:solidFill>
                  <a:srgbClr val="00B0F0"/>
                </a:solidFill>
              </a:rPr>
            </a:br>
            <a:br>
              <a:rPr lang="en-US" altLang="zh-CN" sz="2000" b="1" dirty="0"/>
            </a:br>
            <a:br>
              <a:rPr lang="en-US" altLang="zh-CN" sz="2000" dirty="0"/>
            </a:br>
            <a:br>
              <a:rPr lang="en-US" altLang="zh-CN" sz="2000" dirty="0"/>
            </a:br>
            <a:br>
              <a:rPr lang="en-US" altLang="zh-CN" sz="2000" dirty="0"/>
            </a:br>
            <a:br>
              <a:rPr lang="en-US"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3314" name="TextBox 2"/>
          <p:cNvSpPr txBox="1"/>
          <p:nvPr/>
        </p:nvSpPr>
        <p:spPr>
          <a:xfrm>
            <a:off x="1600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会议费报销指南</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951230" y="5521325"/>
            <a:ext cx="7240905" cy="570865"/>
          </a:xfrm>
          <a:prstGeom prst="rect">
            <a:avLst/>
          </a:prstGeom>
          <a:noFill/>
        </p:spPr>
        <p:txBody>
          <a:bodyPr wrap="square" rtlCol="0">
            <a:spAutoFit/>
          </a:bodyPr>
          <a:lstStyle/>
          <a:p>
            <a:pPr algn="ctr"/>
            <a:r>
              <a:rPr lang="zh-CN" altLang="en-US" sz="2000" dirty="0">
                <a:solidFill>
                  <a:srgbClr val="FF0000"/>
                </a:solidFill>
                <a:latin typeface="+mn-ea"/>
                <a:ea typeface="+mn-ea"/>
                <a:sym typeface="+mn-ea"/>
              </a:rPr>
              <a:t>举办单位不得对会议代表和工作人员发放任何会议补助 </a:t>
            </a:r>
            <a:r>
              <a:rPr lang="en-US" altLang="zh-CN" sz="2400" dirty="0">
                <a:solidFill>
                  <a:srgbClr val="FF0000"/>
                </a:solidFill>
                <a:latin typeface="+mn-ea"/>
                <a:ea typeface="+mn-ea"/>
                <a:sym typeface="+mn-ea"/>
              </a:rPr>
              <a:t> </a:t>
            </a:r>
            <a:endParaRPr lang="en-US" altLang="zh-CN" sz="2400" dirty="0">
              <a:solidFill>
                <a:srgbClr val="FF0000"/>
              </a:solidFill>
              <a:latin typeface="+mn-ea"/>
              <a:ea typeface="+mn-ea"/>
              <a:sym typeface="+mn-ea"/>
            </a:endParaRPr>
          </a:p>
        </p:txBody>
      </p:sp>
    </p:spTree>
  </p:cSld>
  <p:clrMapOvr>
    <a:masterClrMapping/>
  </p:clrMapOvr>
  <p:transition>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ctrTitle"/>
          </p:nvPr>
        </p:nvSpPr>
        <p:spPr>
          <a:xfrm>
            <a:off x="104775" y="1244600"/>
            <a:ext cx="8932863" cy="4648200"/>
          </a:xfrm>
        </p:spPr>
        <p:txBody>
          <a:bodyPr wrap="square" lIns="91440" tIns="45720" rIns="91440" bIns="45720" anchor="t"/>
          <a:lstStyle>
            <a:lvl1pPr lvl="0">
              <a:defRPr/>
            </a:lvl1pPr>
          </a:lstStyle>
          <a:p>
            <a:pPr lvl="0" algn="l" latinLnBrk="0">
              <a:lnSpc>
                <a:spcPts val="2500"/>
              </a:lnSpc>
            </a:pPr>
            <a:r>
              <a:rPr lang="zh-CN" altLang="en-US" sz="2000" b="1" dirty="0">
                <a:solidFill>
                  <a:srgbClr val="00B0F0"/>
                </a:solidFill>
              </a:rPr>
              <a:t>六、综合定额标准</a:t>
            </a:r>
            <a:br>
              <a:rPr lang="zh-CN" altLang="en-US" sz="2000" b="1" dirty="0">
                <a:solidFill>
                  <a:srgbClr val="00B0F0"/>
                </a:solidFill>
              </a:rPr>
            </a:br>
            <a:r>
              <a:rPr lang="zh-CN" altLang="en-US" sz="2000" b="1" dirty="0">
                <a:solidFill>
                  <a:srgbClr val="00B0F0"/>
                </a:solidFill>
              </a:rPr>
              <a:t>     </a:t>
            </a:r>
            <a:r>
              <a:rPr lang="zh-CN" altLang="en-US" sz="1600" b="1" dirty="0">
                <a:solidFill>
                  <a:srgbClr val="FF0000"/>
                </a:solidFill>
                <a:latin typeface="宋体" panose="02010600030101010101" pitchFamily="2" charset="-122"/>
                <a:ea typeface="宋体" panose="02010600030101010101" pitchFamily="2" charset="-122"/>
              </a:rPr>
              <a:t>综合定额的标准是会议费开支的上限，各单位应在标准以内据实结算，超支部分不予报销。</a:t>
            </a:r>
            <a:br>
              <a:rPr lang="en-US" altLang="zh-CN" sz="2400" b="1" dirty="0">
                <a:solidFill>
                  <a:srgbClr val="00B0F0"/>
                </a:solidFill>
              </a:rPr>
            </a:br>
            <a:r>
              <a:rPr lang="en-US" altLang="zh-CN" sz="1800" b="1" dirty="0">
                <a:solidFill>
                  <a:srgbClr val="00B0F0"/>
                </a:solidFill>
              </a:rPr>
              <a:t>                                                                                                                  </a:t>
            </a:r>
            <a:r>
              <a:rPr lang="en-US" altLang="zh-CN" sz="1800" b="1" dirty="0">
                <a:solidFill>
                  <a:schemeClr val="tx1"/>
                </a:solidFill>
              </a:rPr>
              <a:t> </a:t>
            </a:r>
            <a:r>
              <a:rPr lang="zh-CN" altLang="en-US" sz="1600" b="1" dirty="0">
                <a:solidFill>
                  <a:schemeClr val="tx1"/>
                </a:solidFill>
              </a:rPr>
              <a:t>单位：元</a:t>
            </a:r>
            <a:endParaRPr lang="zh-CN" altLang="en-US" sz="1600" b="1" dirty="0">
              <a:solidFill>
                <a:schemeClr val="tx1"/>
              </a:solidFill>
              <a:latin typeface="黑体" panose="02010609060101010101" pitchFamily="49" charset="-122"/>
              <a:ea typeface="黑体" panose="02010609060101010101" pitchFamily="49" charset="-122"/>
            </a:endParaRPr>
          </a:p>
        </p:txBody>
      </p:sp>
      <p:sp>
        <p:nvSpPr>
          <p:cNvPr id="15362" name="TextBox 2"/>
          <p:cNvSpPr txBox="1"/>
          <p:nvPr/>
        </p:nvSpPr>
        <p:spPr>
          <a:xfrm>
            <a:off x="1600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会议费报销指南</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15363" name="TextBox 7"/>
          <p:cNvSpPr txBox="1"/>
          <p:nvPr/>
        </p:nvSpPr>
        <p:spPr>
          <a:xfrm>
            <a:off x="1905000" y="685800"/>
            <a:ext cx="2057400" cy="504825"/>
          </a:xfrm>
          <a:prstGeom prst="rect">
            <a:avLst/>
          </a:prstGeom>
          <a:noFill/>
          <a:ln w="9525">
            <a:noFill/>
          </a:ln>
        </p:spPr>
        <p:txBody>
          <a:bodyPr anchor="t">
            <a:spAutoFit/>
          </a:bodyPr>
          <a:lstStyle/>
          <a:p>
            <a:pPr defTabSz="914400"/>
            <a:r>
              <a:rPr lang="zh-CN" altLang="en-US" sz="2400" dirty="0">
                <a:solidFill>
                  <a:srgbClr val="FF0000"/>
                </a:solidFill>
                <a:latin typeface="宋体" panose="02010600030101010101" pitchFamily="2" charset="-122"/>
                <a:ea typeface="宋体" panose="02010600030101010101" pitchFamily="2" charset="-122"/>
              </a:rPr>
              <a:t>  </a:t>
            </a:r>
            <a:endParaRPr lang="zh-CN" altLang="en-US" sz="2400" dirty="0">
              <a:solidFill>
                <a:srgbClr val="FF0000"/>
              </a:solidFill>
              <a:latin typeface="宋体" panose="02010600030101010101" pitchFamily="2" charset="-122"/>
              <a:ea typeface="宋体" panose="02010600030101010101" pitchFamily="2" charset="-122"/>
            </a:endParaRPr>
          </a:p>
        </p:txBody>
      </p:sp>
      <p:graphicFrame>
        <p:nvGraphicFramePr>
          <p:cNvPr id="9" name="表格 8"/>
          <p:cNvGraphicFramePr>
            <a:graphicFrameLocks noGrp="1"/>
          </p:cNvGraphicFramePr>
          <p:nvPr/>
        </p:nvGraphicFramePr>
        <p:xfrm>
          <a:off x="588963" y="2209800"/>
          <a:ext cx="7966075" cy="2071386"/>
        </p:xfrm>
        <a:graphic>
          <a:graphicData uri="http://schemas.openxmlformats.org/drawingml/2006/table">
            <a:tbl>
              <a:tblPr/>
              <a:tblGrid>
                <a:gridCol w="976630"/>
                <a:gridCol w="2036445"/>
                <a:gridCol w="1350645"/>
                <a:gridCol w="1125855"/>
                <a:gridCol w="1238250"/>
                <a:gridCol w="1238250"/>
              </a:tblGrid>
              <a:tr h="760730">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lang="zh-CN" altLang="en-US" sz="1800" b="1" i="0" u="none" baseline="0" dirty="0">
                          <a:solidFill>
                            <a:schemeClr val="tx1"/>
                          </a:solidFill>
                          <a:latin typeface="Arial" panose="020B0604020202020204" pitchFamily="34" charset="0"/>
                          <a:ea typeface="宋体" panose="02010600030101010101" pitchFamily="2" charset="-122"/>
                        </a:rPr>
                        <a:t>会议类别</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住宿费</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伙食费</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endParaRPr lang="zh-CN" altLang="en-US" sz="1800" dirty="0"/>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其他费用</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合计</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2745">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lang="zh-CN" altLang="en-US" sz="1800" b="1" dirty="0" smtClean="0">
                          <a:ln>
                            <a:noFill/>
                          </a:ln>
                          <a:solidFill>
                            <a:srgbClr val="00B0F0"/>
                          </a:solidFill>
                          <a:effectLst/>
                          <a:latin typeface="Arial" panose="020B0604020202020204" pitchFamily="34" charset="0"/>
                          <a:ea typeface="宋体" panose="02010600030101010101" pitchFamily="2" charset="-122"/>
                          <a:sym typeface="+mn-ea"/>
                        </a:rPr>
                        <a:t>业务类</a:t>
                      </a:r>
                      <a:endParaRPr kumimoji="0" lang="zh-CN" altLang="en-US"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rPr>
                        <a:t>科研</a:t>
                      </a:r>
                      <a:endParaRPr kumimoji="0" lang="zh-CN" altLang="en-US"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rPr>
                        <a:t>400</a:t>
                      </a:r>
                      <a:endPar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rPr>
                        <a:t>150</a:t>
                      </a:r>
                      <a:endPar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ctr">
                        <a:buNone/>
                      </a:pPr>
                      <a:r>
                        <a:rPr lang="en-US" altLang="zh-CN" sz="1800" b="1" dirty="0">
                          <a:solidFill>
                            <a:srgbClr val="FF0000"/>
                          </a:solidFill>
                        </a:rPr>
                        <a:t>100</a:t>
                      </a:r>
                      <a:endParaRPr lang="en-US" altLang="zh-CN" sz="1800" b="1" dirty="0">
                        <a:solidFill>
                          <a:srgbClr val="FF0000"/>
                        </a:solidFill>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ctr">
                        <a:buNone/>
                      </a:pPr>
                      <a:r>
                        <a:rPr lang="en-US" altLang="zh-CN" sz="1800" b="1" dirty="0">
                          <a:solidFill>
                            <a:srgbClr val="FF0000"/>
                          </a:solidFill>
                        </a:rPr>
                        <a:t>650</a:t>
                      </a:r>
                      <a:endParaRPr lang="en-US" altLang="zh-CN" sz="1800" b="1" dirty="0">
                        <a:solidFill>
                          <a:srgbClr val="FF0000"/>
                        </a:solidFill>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82270">
                <a:tc vMerge="1">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rPr>
                        <a:t>非科研</a:t>
                      </a:r>
                      <a:endParaRPr kumimoji="0" lang="zh-CN" altLang="en-US"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rPr>
                        <a:t>340</a:t>
                      </a:r>
                      <a:endParaRPr kumimoji="0" lang="zh-CN" altLang="en-US"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rPr>
                        <a:t>130</a:t>
                      </a:r>
                      <a:endParaRPr kumimoji="0" lang="zh-CN" altLang="en-US"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ctr"/>
                      <a:r>
                        <a:rPr lang="en-US" altLang="zh-CN" sz="1800" b="1" dirty="0" smtClean="0">
                          <a:solidFill>
                            <a:srgbClr val="FF0000"/>
                          </a:solidFill>
                        </a:rPr>
                        <a:t>80</a:t>
                      </a:r>
                      <a:endParaRPr lang="zh-CN" altLang="en-US" sz="1800" b="1" dirty="0">
                        <a:solidFill>
                          <a:srgbClr val="FF0000"/>
                        </a:solidFill>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ctr"/>
                      <a:r>
                        <a:rPr lang="en-US" altLang="zh-CN" sz="1800" b="1" dirty="0" smtClean="0">
                          <a:solidFill>
                            <a:srgbClr val="FF0000"/>
                          </a:solidFill>
                        </a:rPr>
                        <a:t>550</a:t>
                      </a:r>
                      <a:endParaRPr lang="zh-CN" altLang="en-US" sz="1800" b="1" dirty="0">
                        <a:solidFill>
                          <a:srgbClr val="FF0000"/>
                        </a:solidFill>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01955">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lang="zh-CN" altLang="en-US" sz="1800" b="1" dirty="0" smtClean="0">
                          <a:ln>
                            <a:noFill/>
                          </a:ln>
                          <a:solidFill>
                            <a:srgbClr val="00B0F0"/>
                          </a:solidFill>
                          <a:effectLst/>
                          <a:latin typeface="Arial" panose="020B0604020202020204" pitchFamily="34" charset="0"/>
                          <a:ea typeface="宋体" panose="02010600030101010101" pitchFamily="2" charset="-122"/>
                          <a:sym typeface="+mn-ea"/>
                        </a:rPr>
                        <a:t>管理类</a:t>
                      </a:r>
                      <a:endParaRPr kumimoji="0" lang="zh-CN" altLang="en-US" sz="1800" b="1" i="0" u="none" strike="noStrike" kern="1200" cap="none" normalizeH="0" baseline="0" dirty="0" smtClean="0">
                        <a:ln>
                          <a:noFill/>
                        </a:ln>
                        <a:solidFill>
                          <a:srgbClr val="00B0F0"/>
                        </a:solidFill>
                        <a:effectLst/>
                        <a:latin typeface="Arial" panose="020B0604020202020204" pitchFamily="34" charset="0"/>
                        <a:ea typeface="宋体" panose="02010600030101010101" pitchFamily="2" charset="-122"/>
                        <a:cs typeface="+mn-cs"/>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hMerge="1">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rPr>
                        <a:t>210</a:t>
                      </a:r>
                      <a:endParaRPr kumimoji="0" lang="zh-CN" altLang="en-US"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rPr>
                        <a:t>110</a:t>
                      </a:r>
                      <a:endParaRPr kumimoji="0" lang="zh-CN" altLang="en-US"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rPr>
                        <a:t>60</a:t>
                      </a:r>
                      <a:endParaRPr kumimoji="0" lang="zh-CN" altLang="en-US"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rPr>
                        <a:t>380</a:t>
                      </a:r>
                      <a:endParaRPr kumimoji="0" lang="zh-CN" altLang="en-US"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endParaRPr>
                    </a:p>
                  </a:txBody>
                  <a:tcPr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15398" name="TextBox 9"/>
          <p:cNvSpPr txBox="1"/>
          <p:nvPr/>
        </p:nvSpPr>
        <p:spPr>
          <a:xfrm>
            <a:off x="225425" y="4281488"/>
            <a:ext cx="8783638" cy="3243262"/>
          </a:xfrm>
          <a:prstGeom prst="rect">
            <a:avLst/>
          </a:prstGeom>
          <a:noFill/>
          <a:ln w="9525">
            <a:noFill/>
          </a:ln>
        </p:spPr>
        <p:txBody>
          <a:bodyPr wrap="square" anchor="t">
            <a:spAutoFit/>
          </a:bodyPr>
          <a:lstStyle/>
          <a:p>
            <a:pPr defTabSz="914400"/>
            <a:r>
              <a:rPr lang="en-US" altLang="zh-CN" sz="1700" dirty="0">
                <a:latin typeface="宋体" panose="02010600030101010101" pitchFamily="2" charset="-122"/>
                <a:ea typeface="宋体" panose="02010600030101010101" pitchFamily="2" charset="-122"/>
              </a:rPr>
              <a:t>1.</a:t>
            </a:r>
            <a:r>
              <a:rPr lang="zh-CN" altLang="en-US" sz="1700" dirty="0">
                <a:latin typeface="宋体" panose="02010600030101010101" pitchFamily="2" charset="-122"/>
                <a:ea typeface="宋体" panose="02010600030101010101" pitchFamily="2" charset="-122"/>
              </a:rPr>
              <a:t>会议费开支实行综合定额控制，住宿费、伙食费、其他费用之间可以调剂使用，但</a:t>
            </a:r>
            <a:endParaRPr lang="zh-CN" altLang="en-US" sz="1700" dirty="0">
              <a:latin typeface="宋体" panose="02010600030101010101" pitchFamily="2" charset="-122"/>
              <a:ea typeface="宋体" panose="02010600030101010101" pitchFamily="2" charset="-122"/>
            </a:endParaRPr>
          </a:p>
          <a:p>
            <a:pPr defTabSz="914400"/>
            <a:r>
              <a:rPr lang="zh-CN" altLang="en-US" sz="1700" dirty="0">
                <a:solidFill>
                  <a:srgbClr val="FF0000"/>
                </a:solidFill>
                <a:latin typeface="宋体" panose="02010600030101010101" pitchFamily="2" charset="-122"/>
                <a:ea typeface="宋体" panose="02010600030101010101" pitchFamily="2" charset="-122"/>
              </a:rPr>
              <a:t>  </a:t>
            </a:r>
            <a:r>
              <a:rPr lang="zh-CN" altLang="en-US" sz="1700" u="sng" dirty="0">
                <a:solidFill>
                  <a:srgbClr val="FF0000"/>
                </a:solidFill>
                <a:latin typeface="宋体" panose="02010600030101010101" pitchFamily="2" charset="-122"/>
                <a:ea typeface="宋体" panose="02010600030101010101" pitchFamily="2" charset="-122"/>
              </a:rPr>
              <a:t>不安排住宿的会议</a:t>
            </a:r>
            <a:r>
              <a:rPr lang="zh-CN" altLang="en-US" sz="1700" dirty="0">
                <a:solidFill>
                  <a:schemeClr val="tx1"/>
                </a:solidFill>
                <a:latin typeface="宋体" panose="02010600030101010101" pitchFamily="2" charset="-122"/>
                <a:ea typeface="宋体" panose="02010600030101010101" pitchFamily="2" charset="-122"/>
              </a:rPr>
              <a:t>，</a:t>
            </a:r>
            <a:r>
              <a:rPr lang="zh-CN" altLang="en-US" sz="1700" dirty="0">
                <a:latin typeface="宋体" panose="02010600030101010101" pitchFamily="2" charset="-122"/>
                <a:ea typeface="宋体" panose="02010600030101010101" pitchFamily="2" charset="-122"/>
              </a:rPr>
              <a:t>综合定额按照扣除住宿费后的定额标准执行，住宿费不能调剂使用；</a:t>
            </a:r>
            <a:endParaRPr lang="zh-CN" altLang="en-US" sz="1700" dirty="0">
              <a:latin typeface="宋体" panose="02010600030101010101" pitchFamily="2" charset="-122"/>
              <a:ea typeface="宋体" panose="02010600030101010101" pitchFamily="2" charset="-122"/>
            </a:endParaRPr>
          </a:p>
          <a:p>
            <a:pPr defTabSz="914400"/>
            <a:r>
              <a:rPr lang="en-US" altLang="zh-CN" sz="1700" dirty="0">
                <a:solidFill>
                  <a:srgbClr val="00B0F0"/>
                </a:solidFill>
                <a:latin typeface="宋体" panose="02010600030101010101" pitchFamily="2" charset="-122"/>
                <a:ea typeface="宋体" panose="02010600030101010101" pitchFamily="2" charset="-122"/>
              </a:rPr>
              <a:t>  </a:t>
            </a:r>
            <a:r>
              <a:rPr lang="zh-CN" altLang="en-US" sz="1700" u="sng" dirty="0">
                <a:solidFill>
                  <a:srgbClr val="FF0000"/>
                </a:solidFill>
                <a:latin typeface="宋体" panose="02010600030101010101" pitchFamily="2" charset="-122"/>
                <a:ea typeface="宋体" panose="02010600030101010101" pitchFamily="2" charset="-122"/>
              </a:rPr>
              <a:t>不安排就餐的会议</a:t>
            </a:r>
            <a:r>
              <a:rPr lang="zh-CN" altLang="en-US" sz="1700" dirty="0">
                <a:solidFill>
                  <a:schemeClr val="tx1"/>
                </a:solidFill>
                <a:latin typeface="宋体" panose="02010600030101010101" pitchFamily="2" charset="-122"/>
                <a:ea typeface="宋体" panose="02010600030101010101" pitchFamily="2" charset="-122"/>
              </a:rPr>
              <a:t>，</a:t>
            </a:r>
            <a:r>
              <a:rPr lang="zh-CN" altLang="en-US" sz="1700" dirty="0">
                <a:latin typeface="宋体" panose="02010600030101010101" pitchFamily="2" charset="-122"/>
                <a:ea typeface="宋体" panose="02010600030101010101" pitchFamily="2" charset="-122"/>
              </a:rPr>
              <a:t>综合定额按照扣除伙食费后的定额标准执行，伙食费不能调剂使用。</a:t>
            </a:r>
            <a:endParaRPr lang="zh-CN" altLang="en-US" sz="1700" dirty="0">
              <a:latin typeface="宋体" panose="02010600030101010101" pitchFamily="2" charset="-122"/>
              <a:ea typeface="宋体" panose="02010600030101010101" pitchFamily="2" charset="-122"/>
            </a:endParaRPr>
          </a:p>
          <a:p>
            <a:pPr defTabSz="914400"/>
            <a:r>
              <a:rPr lang="en-US" altLang="zh-CN" sz="1700" dirty="0">
                <a:latin typeface="宋体" panose="02010600030101010101" pitchFamily="2" charset="-122"/>
                <a:ea typeface="宋体" panose="02010600030101010101" pitchFamily="2" charset="-122"/>
              </a:rPr>
              <a:t>2.</a:t>
            </a:r>
            <a:r>
              <a:rPr lang="zh-CN" altLang="en-US" sz="1700" dirty="0">
                <a:latin typeface="宋体" panose="02010600030101010101" pitchFamily="2" charset="-122"/>
                <a:ea typeface="宋体" panose="02010600030101010101" pitchFamily="2" charset="-122"/>
              </a:rPr>
              <a:t>其他费用</a:t>
            </a:r>
            <a:r>
              <a:rPr lang="en-US" altLang="zh-CN" sz="1700" dirty="0">
                <a:latin typeface="宋体" panose="02010600030101010101" pitchFamily="2" charset="-122"/>
                <a:ea typeface="宋体" panose="02010600030101010101" pitchFamily="2" charset="-122"/>
              </a:rPr>
              <a:t>:</a:t>
            </a:r>
            <a:r>
              <a:rPr lang="zh-CN" altLang="en-US" sz="1700" dirty="0">
                <a:latin typeface="宋体" panose="02010600030101010101" pitchFamily="2" charset="-122"/>
                <a:ea typeface="宋体" panose="02010600030101010101" pitchFamily="2" charset="-122"/>
              </a:rPr>
              <a:t>包括会议室租金、会议器材设备租赁费、交通费、资料印刷费、医药费等。</a:t>
            </a:r>
            <a:endParaRPr lang="zh-CN" altLang="en-US" sz="1700" dirty="0">
              <a:latin typeface="宋体" panose="02010600030101010101" pitchFamily="2" charset="-122"/>
              <a:ea typeface="宋体" panose="02010600030101010101" pitchFamily="2" charset="-122"/>
            </a:endParaRPr>
          </a:p>
          <a:p>
            <a:pPr defTabSz="914400"/>
            <a:endParaRPr lang="zh-CN" altLang="en-US" sz="1700" dirty="0">
              <a:latin typeface="宋体" panose="02010600030101010101" pitchFamily="2" charset="-122"/>
              <a:ea typeface="宋体" panose="02010600030101010101" pitchFamily="2" charset="-122"/>
            </a:endParaRPr>
          </a:p>
          <a:p>
            <a:pPr defTabSz="914400"/>
            <a:endParaRPr lang="en-US" altLang="zh-CN" sz="1700" dirty="0">
              <a:solidFill>
                <a:srgbClr val="00B0F0"/>
              </a:solidFill>
              <a:latin typeface="宋体" panose="02010600030101010101" pitchFamily="2" charset="-122"/>
              <a:ea typeface="宋体" panose="02010600030101010101" pitchFamily="2" charset="-122"/>
            </a:endParaRPr>
          </a:p>
          <a:p>
            <a:pPr defTabSz="914400"/>
            <a:endParaRPr lang="zh-CN" altLang="en-US" sz="1700" dirty="0">
              <a:solidFill>
                <a:srgbClr val="00B0F0"/>
              </a:solidFill>
              <a:latin typeface="黑体" panose="02010609060101010101" pitchFamily="49" charset="-122"/>
              <a:ea typeface="黑体" panose="02010609060101010101" pitchFamily="49" charset="-122"/>
            </a:endParaRPr>
          </a:p>
          <a:p>
            <a:pPr defTabSz="914400"/>
            <a:endParaRPr lang="en-US" altLang="zh-CN" sz="20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ctrTitle"/>
          </p:nvPr>
        </p:nvSpPr>
        <p:spPr>
          <a:xfrm>
            <a:off x="122238" y="1317625"/>
            <a:ext cx="8901112" cy="4648200"/>
          </a:xfrm>
        </p:spPr>
        <p:txBody>
          <a:bodyPr wrap="square" lIns="91440" tIns="45720" rIns="91440" bIns="45720" anchor="t"/>
          <a:lstStyle>
            <a:lvl1pPr lvl="0">
              <a:defRPr/>
            </a:lvl1pPr>
          </a:lstStyle>
          <a:p>
            <a:pPr lvl="0" algn="l" latinLnBrk="0">
              <a:lnSpc>
                <a:spcPts val="3000"/>
              </a:lnSpc>
            </a:pPr>
            <a:r>
              <a:rPr lang="zh-CN" altLang="en-US" sz="2000" b="1" dirty="0">
                <a:solidFill>
                  <a:srgbClr val="00B0F0"/>
                </a:solidFill>
              </a:rPr>
              <a:t>七、综合定额外开支事项</a:t>
            </a:r>
            <a:br>
              <a:rPr lang="zh-CN" altLang="en-US" sz="2000" b="1" dirty="0">
                <a:solidFill>
                  <a:srgbClr val="00B0F0"/>
                </a:solidFill>
              </a:rPr>
            </a:br>
            <a:r>
              <a:rPr lang="zh-CN" altLang="en-US" sz="2000" b="1" dirty="0">
                <a:solidFill>
                  <a:srgbClr val="00B0F0"/>
                </a:solidFill>
              </a:rPr>
              <a:t>  </a:t>
            </a:r>
            <a:r>
              <a:rPr lang="zh-CN" altLang="en-US" sz="1700" b="1" dirty="0">
                <a:solidFill>
                  <a:schemeClr val="tx1"/>
                </a:solidFill>
                <a:latin typeface="宋体" panose="02010600030101010101" pitchFamily="2" charset="-122"/>
                <a:ea typeface="宋体" panose="02010600030101010101" pitchFamily="2" charset="-122"/>
              </a:rPr>
              <a:t>下列费用纳入会议预决算，但不计入会议费综合控制定额，从相应支出科目中据实列支。</a:t>
            </a:r>
            <a:br>
              <a:rPr lang="zh-CN" altLang="en-US" sz="1700" b="1" dirty="0">
                <a:solidFill>
                  <a:schemeClr val="tx1"/>
                </a:solidFill>
                <a:latin typeface="宋体" panose="02010600030101010101" pitchFamily="2" charset="-122"/>
                <a:ea typeface="宋体" panose="02010600030101010101" pitchFamily="2" charset="-122"/>
              </a:rPr>
            </a:br>
            <a:r>
              <a:rPr lang="en-US" altLang="zh-CN" sz="1700" b="1" dirty="0">
                <a:solidFill>
                  <a:srgbClr val="00B0F0"/>
                </a:solidFill>
                <a:latin typeface="宋体" panose="02010600030101010101" pitchFamily="2" charset="-122"/>
                <a:ea typeface="宋体" panose="02010600030101010101" pitchFamily="2" charset="-122"/>
              </a:rPr>
              <a:t>1.</a:t>
            </a:r>
            <a:r>
              <a:rPr lang="zh-CN" altLang="en-US" sz="1700" b="1" dirty="0">
                <a:solidFill>
                  <a:srgbClr val="00B0F0"/>
                </a:solidFill>
                <a:latin typeface="宋体" panose="02010600030101010101" pitchFamily="2" charset="-122"/>
                <a:ea typeface="宋体" panose="02010600030101010101" pitchFamily="2" charset="-122"/>
              </a:rPr>
              <a:t>专家报告费</a:t>
            </a:r>
            <a:r>
              <a:rPr lang="en-US" altLang="zh-CN" sz="1700" b="1" dirty="0">
                <a:solidFill>
                  <a:srgbClr val="00B0F0"/>
                </a:solidFill>
                <a:latin typeface="宋体" panose="02010600030101010101" pitchFamily="2" charset="-122"/>
                <a:ea typeface="宋体" panose="02010600030101010101" pitchFamily="2" charset="-122"/>
              </a:rPr>
              <a:t>    </a:t>
            </a:r>
            <a:br>
              <a:rPr lang="en-US" altLang="zh-CN" sz="1700" b="1" dirty="0">
                <a:solidFill>
                  <a:srgbClr val="00B0F0"/>
                </a:solidFill>
                <a:latin typeface="宋体" panose="02010600030101010101" pitchFamily="2" charset="-122"/>
                <a:ea typeface="宋体" panose="02010600030101010101" pitchFamily="2" charset="-122"/>
              </a:rPr>
            </a:br>
            <a:br>
              <a:rPr lang="en-US" altLang="zh-CN" sz="2000" b="1" dirty="0">
                <a:solidFill>
                  <a:srgbClr val="00B0F0"/>
                </a:solidFill>
              </a:rPr>
            </a:br>
            <a:br>
              <a:rPr lang="en-US" altLang="zh-CN" sz="2400" b="1" dirty="0">
                <a:solidFill>
                  <a:srgbClr val="00B0F0"/>
                </a:solidFill>
              </a:rPr>
            </a:br>
            <a:br>
              <a:rPr lang="zh-CN" altLang="en-US" sz="2400" b="1" dirty="0">
                <a:solidFill>
                  <a:srgbClr val="00B0F0"/>
                </a:solidFill>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7410" name="TextBox 2"/>
          <p:cNvSpPr txBox="1"/>
          <p:nvPr/>
        </p:nvSpPr>
        <p:spPr>
          <a:xfrm>
            <a:off x="1600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会议费报销指南</a:t>
            </a:r>
            <a:endParaRPr lang="zh-CN" altLang="en-US" sz="2400" dirty="0">
              <a:solidFill>
                <a:srgbClr val="FF0000"/>
              </a:solidFill>
              <a:latin typeface="黑体" panose="02010609060101010101" pitchFamily="49" charset="-122"/>
              <a:ea typeface="黑体" panose="02010609060101010101" pitchFamily="49" charset="-122"/>
            </a:endParaRPr>
          </a:p>
        </p:txBody>
      </p:sp>
      <p:graphicFrame>
        <p:nvGraphicFramePr>
          <p:cNvPr id="4" name="表格 3"/>
          <p:cNvGraphicFramePr>
            <a:graphicFrameLocks noGrp="1"/>
          </p:cNvGraphicFramePr>
          <p:nvPr/>
        </p:nvGraphicFramePr>
        <p:xfrm>
          <a:off x="244475" y="2638425"/>
          <a:ext cx="8655685" cy="1424305"/>
        </p:xfrm>
        <a:graphic>
          <a:graphicData uri="http://schemas.openxmlformats.org/drawingml/2006/table">
            <a:tbl>
              <a:tblPr firstRow="1" bandRow="1">
                <a:tableStyleId>{5C22544A-7EE6-4342-B048-85BDC9FD1C3A}</a:tableStyleId>
              </a:tblPr>
              <a:tblGrid>
                <a:gridCol w="683260"/>
                <a:gridCol w="2733040"/>
                <a:gridCol w="2273300"/>
                <a:gridCol w="2966085"/>
              </a:tblGrid>
              <a:tr h="335280">
                <a:tc>
                  <a:txBody>
                    <a:bodyPr/>
                    <a:lstStyle/>
                    <a:p>
                      <a:pPr algn="ctr">
                        <a:buNone/>
                      </a:pPr>
                      <a:r>
                        <a:rPr lang="zh-CN" altLang="en-US" sz="1600" b="1" dirty="0" smtClean="0">
                          <a:solidFill>
                            <a:schemeClr val="tx1"/>
                          </a:solidFill>
                        </a:rPr>
                        <a:t>序号</a:t>
                      </a:r>
                      <a:endParaRPr lang="zh-CN" altLang="en-US" sz="1600" b="1" dirty="0" smtClean="0">
                        <a:solidFill>
                          <a:schemeClr val="tx1"/>
                        </a:solidFill>
                      </a:endParaRPr>
                    </a:p>
                  </a:txBody>
                  <a:tcPr marT="45716" marB="45716"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600" b="1" dirty="0" smtClean="0">
                          <a:solidFill>
                            <a:schemeClr val="tx1"/>
                          </a:solidFill>
                        </a:rPr>
                        <a:t>类别</a:t>
                      </a:r>
                      <a:endParaRPr lang="zh-CN" altLang="en-US" sz="1600" b="1" dirty="0" smtClean="0">
                        <a:solidFill>
                          <a:schemeClr val="tx1"/>
                        </a:solidFill>
                      </a:endParaRPr>
                    </a:p>
                  </a:txBody>
                  <a:tcPr marT="45716" marB="45716" anchor="ctr"/>
                </a:tc>
                <a:tc>
                  <a:txBody>
                    <a:bodyPr/>
                    <a:lstStyle/>
                    <a:p>
                      <a:pPr algn="ctr">
                        <a:buNone/>
                      </a:pPr>
                      <a:r>
                        <a:rPr lang="zh-CN" altLang="en-US" sz="1600" b="1" dirty="0" smtClean="0">
                          <a:solidFill>
                            <a:schemeClr val="tx1"/>
                          </a:solidFill>
                        </a:rPr>
                        <a:t>报告费上限标准（税后）</a:t>
                      </a:r>
                      <a:endParaRPr lang="zh-CN" altLang="en-US" sz="1600" b="1" dirty="0" smtClean="0">
                        <a:solidFill>
                          <a:schemeClr val="tx1"/>
                        </a:solidFill>
                      </a:endParaRPr>
                    </a:p>
                  </a:txBody>
                  <a:tcPr marT="45716" marB="45716" anchor="ctr"/>
                </a:tc>
                <a:tc>
                  <a:txBody>
                    <a:bodyPr/>
                    <a:lstStyle/>
                    <a:p>
                      <a:pPr algn="ctr">
                        <a:buNone/>
                      </a:pPr>
                      <a:r>
                        <a:rPr lang="zh-CN" altLang="en-US" sz="1600" b="1" dirty="0" smtClean="0">
                          <a:solidFill>
                            <a:schemeClr val="tx1"/>
                          </a:solidFill>
                        </a:rPr>
                        <a:t>备注</a:t>
                      </a:r>
                      <a:endParaRPr lang="zh-CN" altLang="en-US" sz="1600" b="1" dirty="0" smtClean="0">
                        <a:solidFill>
                          <a:schemeClr val="tx1"/>
                        </a:solidFill>
                      </a:endParaRPr>
                    </a:p>
                  </a:txBody>
                  <a:tcPr marT="45716" marB="45716" anchor="ctr"/>
                </a:tc>
              </a:tr>
              <a:tr h="335280">
                <a:tc>
                  <a:txBody>
                    <a:bodyPr/>
                    <a:lstStyle/>
                    <a:p>
                      <a:pPr algn="ctr"/>
                      <a:r>
                        <a:rPr lang="en-US" altLang="zh-CN" sz="1600" b="1" dirty="0" smtClean="0">
                          <a:solidFill>
                            <a:schemeClr val="tx1"/>
                          </a:solidFill>
                        </a:rPr>
                        <a:t>1</a:t>
                      </a:r>
                      <a:endParaRPr lang="en-US" altLang="zh-CN" sz="1600" b="1" dirty="0" smtClean="0">
                        <a:solidFill>
                          <a:schemeClr val="tx1"/>
                        </a:solidFill>
                      </a:endParaRPr>
                    </a:p>
                  </a:txBody>
                  <a:tcPr marT="45716" marB="45716"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600" b="1" dirty="0" smtClean="0">
                          <a:solidFill>
                            <a:schemeClr val="tx1"/>
                          </a:solidFill>
                        </a:rPr>
                        <a:t>院士、全国知名专家</a:t>
                      </a:r>
                      <a:endParaRPr lang="zh-CN" altLang="en-US" sz="1600" b="1" dirty="0" smtClean="0">
                        <a:solidFill>
                          <a:schemeClr val="tx1"/>
                        </a:solidFill>
                      </a:endParaRPr>
                    </a:p>
                  </a:txBody>
                  <a:tcPr marT="45716" marB="45716" anchor="ctr"/>
                </a:tc>
                <a:tc>
                  <a:txBody>
                    <a:bodyPr/>
                    <a:lstStyle/>
                    <a:p>
                      <a:pPr algn="ctr"/>
                      <a:r>
                        <a:rPr lang="en-US" altLang="zh-CN" sz="1600" b="1" kern="1200" dirty="0" smtClean="0">
                          <a:solidFill>
                            <a:srgbClr val="C00000"/>
                          </a:solidFill>
                          <a:latin typeface="+mn-lt"/>
                          <a:ea typeface="+mn-ea"/>
                          <a:cs typeface="+mn-cs"/>
                        </a:rPr>
                        <a:t>1500</a:t>
                      </a:r>
                      <a:r>
                        <a:rPr lang="zh-CN" altLang="en-US" sz="1600" b="1" dirty="0" smtClean="0">
                          <a:solidFill>
                            <a:srgbClr val="C00000"/>
                          </a:solidFill>
                        </a:rPr>
                        <a:t> 元</a:t>
                      </a:r>
                      <a:r>
                        <a:rPr lang="en-US" altLang="zh-CN" sz="1600" b="1" dirty="0" smtClean="0">
                          <a:solidFill>
                            <a:srgbClr val="C00000"/>
                          </a:solidFill>
                        </a:rPr>
                        <a:t>/</a:t>
                      </a:r>
                      <a:r>
                        <a:rPr lang="zh-CN" altLang="en-US" sz="1600" b="1" dirty="0" smtClean="0">
                          <a:solidFill>
                            <a:srgbClr val="C00000"/>
                          </a:solidFill>
                        </a:rPr>
                        <a:t>学时</a:t>
                      </a:r>
                      <a:endParaRPr lang="zh-CN" altLang="en-US" sz="1600" b="1" dirty="0" smtClean="0">
                        <a:solidFill>
                          <a:srgbClr val="C00000"/>
                        </a:solidFill>
                      </a:endParaRPr>
                    </a:p>
                  </a:txBody>
                  <a:tcPr marT="45716" marB="45716" anchor="ctr"/>
                </a:tc>
                <a:tc rowSpan="3">
                  <a:txBody>
                    <a:bodyPr/>
                    <a:lstStyle/>
                    <a:p>
                      <a:pPr algn="ctr"/>
                      <a:r>
                        <a:rPr lang="zh-CN" altLang="en-US" sz="1600" b="1" dirty="0" smtClean="0">
                          <a:solidFill>
                            <a:schemeClr val="tx1"/>
                          </a:solidFill>
                        </a:rPr>
                        <a:t>每半天不得超过</a:t>
                      </a:r>
                      <a:r>
                        <a:rPr lang="en-US" altLang="zh-CN" sz="1600" b="1" dirty="0" smtClean="0">
                          <a:solidFill>
                            <a:schemeClr val="tx1"/>
                          </a:solidFill>
                        </a:rPr>
                        <a:t>4</a:t>
                      </a:r>
                      <a:r>
                        <a:rPr lang="zh-CN" altLang="en-US" sz="1600" b="1" dirty="0" smtClean="0">
                          <a:solidFill>
                            <a:schemeClr val="tx1"/>
                          </a:solidFill>
                        </a:rPr>
                        <a:t>个学时</a:t>
                      </a:r>
                      <a:endParaRPr lang="zh-CN" altLang="en-US" sz="1600" b="1" dirty="0" smtClean="0">
                        <a:solidFill>
                          <a:schemeClr val="tx1"/>
                        </a:solidFill>
                      </a:endParaRPr>
                    </a:p>
                  </a:txBody>
                  <a:tcPr marT="45716" marB="45716" anchor="ctr"/>
                </a:tc>
              </a:tr>
              <a:tr h="335280">
                <a:tc>
                  <a:txBody>
                    <a:bodyPr/>
                    <a:lstStyle/>
                    <a:p>
                      <a:pPr algn="ctr"/>
                      <a:r>
                        <a:rPr lang="en-US" altLang="zh-CN" sz="1600" b="1" dirty="0" smtClean="0">
                          <a:solidFill>
                            <a:schemeClr val="tx1"/>
                          </a:solidFill>
                        </a:rPr>
                        <a:t>2</a:t>
                      </a:r>
                      <a:endParaRPr lang="en-US" altLang="zh-CN" sz="1600" b="1" dirty="0" smtClean="0">
                        <a:solidFill>
                          <a:schemeClr val="tx1"/>
                        </a:solidFill>
                      </a:endParaRPr>
                    </a:p>
                  </a:txBody>
                  <a:tcPr marT="45716" marB="45716" anchor="ctr"/>
                </a:tc>
                <a:tc>
                  <a:txBody>
                    <a:bodyPr/>
                    <a:lstStyle/>
                    <a:p>
                      <a:pPr algn="l"/>
                      <a:r>
                        <a:rPr lang="zh-CN" altLang="en-US" sz="1600" b="1" dirty="0" smtClean="0">
                          <a:solidFill>
                            <a:schemeClr val="tx1"/>
                          </a:solidFill>
                        </a:rPr>
                        <a:t>正高级技术职称专业人员</a:t>
                      </a:r>
                      <a:endParaRPr lang="zh-CN" altLang="en-US" sz="1600" b="1" dirty="0" smtClean="0">
                        <a:solidFill>
                          <a:schemeClr val="tx1"/>
                        </a:solidFill>
                      </a:endParaRPr>
                    </a:p>
                  </a:txBody>
                  <a:tcPr marT="45716" marB="45716" anchor="ctr"/>
                </a:tc>
                <a:tc>
                  <a:txBody>
                    <a:bodyPr/>
                    <a:lstStyle/>
                    <a:p>
                      <a:pPr algn="ctr"/>
                      <a:r>
                        <a:rPr lang="en-US" altLang="zh-CN" sz="1600" b="1" kern="1200" dirty="0" smtClean="0">
                          <a:solidFill>
                            <a:srgbClr val="C00000"/>
                          </a:solidFill>
                          <a:latin typeface="+mn-lt"/>
                          <a:ea typeface="+mn-ea"/>
                          <a:cs typeface="+mn-cs"/>
                        </a:rPr>
                        <a:t>1000</a:t>
                      </a:r>
                      <a:r>
                        <a:rPr lang="zh-CN" altLang="en-US" sz="1600" b="1" kern="1200" dirty="0" smtClean="0">
                          <a:solidFill>
                            <a:srgbClr val="C00000"/>
                          </a:solidFill>
                          <a:latin typeface="+mn-lt"/>
                          <a:ea typeface="+mn-ea"/>
                          <a:cs typeface="+mn-cs"/>
                        </a:rPr>
                        <a:t>元</a:t>
                      </a:r>
                      <a:r>
                        <a:rPr lang="zh-CN" altLang="en-US" sz="1600" b="1" dirty="0" smtClean="0">
                          <a:solidFill>
                            <a:srgbClr val="C00000"/>
                          </a:solidFill>
                        </a:rPr>
                        <a:t> </a:t>
                      </a:r>
                      <a:r>
                        <a:rPr lang="en-US" altLang="zh-CN" sz="1600" b="1" dirty="0" smtClean="0">
                          <a:solidFill>
                            <a:srgbClr val="C00000"/>
                          </a:solidFill>
                        </a:rPr>
                        <a:t>/</a:t>
                      </a:r>
                      <a:r>
                        <a:rPr lang="zh-CN" altLang="en-US" sz="1600" b="1" dirty="0" smtClean="0">
                          <a:solidFill>
                            <a:srgbClr val="C00000"/>
                          </a:solidFill>
                        </a:rPr>
                        <a:t>学时</a:t>
                      </a:r>
                      <a:endParaRPr lang="zh-CN" altLang="en-US" sz="1600" b="1" dirty="0" smtClean="0">
                        <a:solidFill>
                          <a:srgbClr val="C00000"/>
                        </a:solidFill>
                      </a:endParaRPr>
                    </a:p>
                  </a:txBody>
                  <a:tcPr marT="45716" marB="45716" anchor="ctr"/>
                </a:tc>
                <a:tc vMerge="1">
                  <a:tcPr anchor="ctr"/>
                </a:tc>
              </a:tr>
              <a:tr h="418465">
                <a:tc>
                  <a:txBody>
                    <a:bodyPr/>
                    <a:lstStyle/>
                    <a:p>
                      <a:pPr algn="ctr"/>
                      <a:r>
                        <a:rPr lang="en-US" altLang="zh-CN" sz="1600" b="1" dirty="0" smtClean="0">
                          <a:solidFill>
                            <a:schemeClr val="tx1"/>
                          </a:solidFill>
                        </a:rPr>
                        <a:t>3</a:t>
                      </a:r>
                      <a:endParaRPr lang="en-US" altLang="zh-CN" sz="1600" b="1" dirty="0" smtClean="0">
                        <a:solidFill>
                          <a:schemeClr val="tx1"/>
                        </a:solidFill>
                      </a:endParaRPr>
                    </a:p>
                  </a:txBody>
                  <a:tcPr marT="45716" marB="45716" anchor="ctr"/>
                </a:tc>
                <a:tc>
                  <a:txBody>
                    <a:bodyPr/>
                    <a:lstStyle/>
                    <a:p>
                      <a:pPr marL="0" marR="0" indent="0" algn="dist" defTabSz="914400" rtl="0" eaLnBrk="1" fontAlgn="auto" latinLnBrk="0" hangingPunct="1">
                        <a:lnSpc>
                          <a:spcPct val="100000"/>
                        </a:lnSpc>
                        <a:spcBef>
                          <a:spcPts val="0"/>
                        </a:spcBef>
                        <a:spcAft>
                          <a:spcPts val="0"/>
                        </a:spcAft>
                        <a:buClrTx/>
                        <a:buSzTx/>
                        <a:buFontTx/>
                        <a:buNone/>
                        <a:defRPr/>
                      </a:pPr>
                      <a:r>
                        <a:rPr lang="zh-CN" altLang="en-US" sz="1600" b="1" dirty="0" smtClean="0">
                          <a:solidFill>
                            <a:schemeClr val="tx1"/>
                          </a:solidFill>
                        </a:rPr>
                        <a:t>副高级技术职称专业人员</a:t>
                      </a:r>
                      <a:endParaRPr lang="zh-CN" altLang="en-US" sz="1600" b="1" dirty="0" smtClean="0">
                        <a:solidFill>
                          <a:schemeClr val="tx1"/>
                        </a:solidFill>
                      </a:endParaRPr>
                    </a:p>
                  </a:txBody>
                  <a:tcPr marT="45716" marB="45716" anchor="ctr"/>
                </a:tc>
                <a:tc>
                  <a:txBody>
                    <a:bodyPr/>
                    <a:lstStyle/>
                    <a:p>
                      <a:pPr algn="ctr"/>
                      <a:r>
                        <a:rPr lang="en-US" altLang="zh-CN" sz="1600" b="1" dirty="0" smtClean="0">
                          <a:solidFill>
                            <a:srgbClr val="C00000"/>
                          </a:solidFill>
                        </a:rPr>
                        <a:t>500</a:t>
                      </a:r>
                      <a:r>
                        <a:rPr lang="zh-CN" altLang="en-US" sz="1600" b="1" dirty="0" smtClean="0">
                          <a:solidFill>
                            <a:srgbClr val="C00000"/>
                          </a:solidFill>
                        </a:rPr>
                        <a:t>元</a:t>
                      </a:r>
                      <a:r>
                        <a:rPr lang="en-US" altLang="zh-CN" sz="1600" b="1" dirty="0" smtClean="0">
                          <a:solidFill>
                            <a:srgbClr val="C00000"/>
                          </a:solidFill>
                        </a:rPr>
                        <a:t>/</a:t>
                      </a:r>
                      <a:r>
                        <a:rPr lang="zh-CN" altLang="en-US" sz="1600" b="1" dirty="0" smtClean="0">
                          <a:solidFill>
                            <a:srgbClr val="C00000"/>
                          </a:solidFill>
                        </a:rPr>
                        <a:t>学时</a:t>
                      </a:r>
                      <a:endParaRPr lang="zh-CN" altLang="en-US" sz="1600" b="1" dirty="0" smtClean="0">
                        <a:solidFill>
                          <a:srgbClr val="C00000"/>
                        </a:solidFill>
                      </a:endParaRPr>
                    </a:p>
                  </a:txBody>
                  <a:tcPr marT="45716" marB="45716" anchor="ctr"/>
                </a:tc>
                <a:tc vMerge="1">
                  <a:tcPr anchor="ctr"/>
                </a:tc>
              </a:tr>
            </a:tbl>
          </a:graphicData>
        </a:graphic>
      </p:graphicFrame>
      <p:sp>
        <p:nvSpPr>
          <p:cNvPr id="8" name="TextBox 7"/>
          <p:cNvSpPr txBox="1"/>
          <p:nvPr/>
        </p:nvSpPr>
        <p:spPr>
          <a:xfrm>
            <a:off x="1905000" y="685800"/>
            <a:ext cx="2057400" cy="504825"/>
          </a:xfrm>
          <a:prstGeom prst="rect">
            <a:avLst/>
          </a:prstGeom>
          <a:noFill/>
        </p:spPr>
        <p:txBody>
          <a:bodyPr>
            <a:spAutoFit/>
          </a:bodyPr>
          <a:lstStyle/>
          <a:p>
            <a:pPr marR="0" defTabSz="914400">
              <a:buClrTx/>
              <a:buSzTx/>
              <a:buFontTx/>
              <a:buNone/>
              <a:defRPr/>
            </a:pPr>
            <a:r>
              <a:rPr kumimoji="0" lang="zh-CN" altLang="en-US" sz="2400" kern="1200" cap="none" spc="0" normalizeH="0" baseline="0" noProof="0">
                <a:solidFill>
                  <a:srgbClr val="FF0000"/>
                </a:solidFill>
                <a:latin typeface="+mn-ea"/>
                <a:ea typeface="+mn-ea"/>
                <a:cs typeface="+mn-cs"/>
              </a:rPr>
              <a:t>  </a:t>
            </a:r>
            <a:endParaRPr kumimoji="0" lang="zh-CN" altLang="en-US" sz="2400" kern="1200" cap="none" spc="0" normalizeH="0" baseline="0" noProof="0" dirty="0">
              <a:solidFill>
                <a:srgbClr val="FF0000"/>
              </a:solidFill>
              <a:latin typeface="+mn-ea"/>
              <a:ea typeface="+mn-ea"/>
              <a:cs typeface="+mn-cs"/>
            </a:endParaRPr>
          </a:p>
        </p:txBody>
      </p:sp>
      <p:sp>
        <p:nvSpPr>
          <p:cNvPr id="17437" name="TextBox 8"/>
          <p:cNvSpPr txBox="1"/>
          <p:nvPr/>
        </p:nvSpPr>
        <p:spPr>
          <a:xfrm>
            <a:off x="304800" y="4062413"/>
            <a:ext cx="8534400" cy="2014855"/>
          </a:xfrm>
          <a:prstGeom prst="rect">
            <a:avLst/>
          </a:prstGeom>
          <a:noFill/>
          <a:ln w="9525">
            <a:noFill/>
          </a:ln>
        </p:spPr>
        <p:txBody>
          <a:bodyPr anchor="t">
            <a:spAutoFit/>
          </a:bodyPr>
          <a:lstStyle/>
          <a:p>
            <a:pPr defTabSz="914400">
              <a:lnSpc>
                <a:spcPts val="3000"/>
              </a:lnSpc>
              <a:spcBef>
                <a:spcPct val="0"/>
              </a:spcBef>
            </a:pPr>
            <a:r>
              <a:rPr lang="zh-CN" altLang="en-US" sz="1600" dirty="0">
                <a:latin typeface="宋体" panose="02010600030101010101" pitchFamily="2" charset="-122"/>
                <a:ea typeface="宋体" panose="02010600030101010101" pitchFamily="2" charset="-122"/>
              </a:rPr>
              <a:t>专家报告费发放时通过收入申报系统转账发放，依法纳税，不得发放现金。</a:t>
            </a:r>
            <a:endParaRPr lang="zh-CN" altLang="en-US" sz="1600" dirty="0">
              <a:latin typeface="宋体" panose="02010600030101010101" pitchFamily="2" charset="-122"/>
              <a:ea typeface="宋体" panose="02010600030101010101" pitchFamily="2" charset="-122"/>
            </a:endParaRPr>
          </a:p>
          <a:p>
            <a:pPr defTabSz="914400">
              <a:lnSpc>
                <a:spcPts val="3000"/>
              </a:lnSpc>
              <a:spcBef>
                <a:spcPct val="0"/>
              </a:spcBef>
            </a:pPr>
            <a:r>
              <a:rPr lang="zh-CN" altLang="en-US" sz="1700" b="1" kern="0" dirty="0">
                <a:solidFill>
                  <a:srgbClr val="00B0F0"/>
                </a:solidFill>
                <a:latin typeface="宋体" panose="02010600030101010101" pitchFamily="2" charset="-122"/>
                <a:ea typeface="宋体" panose="02010600030101010101" pitchFamily="2" charset="-122"/>
                <a:cs typeface="+mj-cs"/>
              </a:rPr>
              <a:t>2.会议代表旅费</a:t>
            </a:r>
            <a:endParaRPr lang="zh-CN" altLang="en-US" sz="1600" dirty="0">
              <a:solidFill>
                <a:srgbClr val="00B0F0"/>
              </a:solidFill>
              <a:latin typeface="宋体" panose="02010600030101010101" pitchFamily="2" charset="-122"/>
              <a:ea typeface="宋体" panose="02010600030101010101" pitchFamily="2" charset="-122"/>
            </a:endParaRPr>
          </a:p>
          <a:p>
            <a:pPr defTabSz="914400">
              <a:lnSpc>
                <a:spcPts val="3000"/>
              </a:lnSpc>
              <a:spcBef>
                <a:spcPct val="0"/>
              </a:spcBef>
            </a:pPr>
            <a:r>
              <a:rPr lang="zh-CN" altLang="en-US" sz="1600" dirty="0">
                <a:solidFill>
                  <a:srgbClr val="00B0F0"/>
                </a:solidFill>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sym typeface="+mn-ea"/>
              </a:rPr>
              <a:t>会议代表参会发生的城市间交通费，原则上回原单位报销。确因工作需要，邀请专家、学者和有关人员参加会议所发生的城市间交通费，可以作为国内外专家学术交流来访费用按照学校相应标准在差旅费中报销。</a:t>
            </a:r>
            <a:endParaRPr lang="zh-CN" altLang="en-US" sz="1600" dirty="0">
              <a:latin typeface="宋体" panose="02010600030101010101" pitchFamily="2" charset="-122"/>
              <a:ea typeface="宋体" panose="02010600030101010101" pitchFamily="2" charset="-122"/>
            </a:endParaRPr>
          </a:p>
        </p:txBody>
      </p:sp>
    </p:spTree>
  </p:cSld>
  <p:clrMapOvr>
    <a:masterClrMapping/>
  </p:clrMapOvr>
  <p:transition>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499745" y="1295400"/>
            <a:ext cx="8316595" cy="4648200"/>
          </a:xfrm>
        </p:spPr>
        <p:txBody>
          <a:bodyPr vert="horz" wrap="square" lIns="91440" tIns="45720" rIns="91440" bIns="45720" numCol="1" anchor="t" anchorCtr="0" compatLnSpc="1"/>
          <a:lstStyle/>
          <a:p>
            <a:pPr marL="0" marR="0" lvl="0" indent="0" algn="l" defTabSz="914400" rtl="0" latinLnBrk="0">
              <a:lnSpc>
                <a:spcPts val="3200"/>
              </a:lnSpc>
              <a:spcBef>
                <a:spcPct val="0"/>
              </a:spcBef>
              <a:spcAft>
                <a:spcPct val="0"/>
              </a:spcAft>
              <a:buClrTx/>
              <a:buSzTx/>
              <a:buFontTx/>
              <a:buNone/>
              <a:defRPr/>
            </a:pPr>
            <a:r>
              <a:rPr kumimoji="0" lang="zh-CN" sz="2000" b="1" i="0" u="none" strike="noStrike" kern="0" cap="none" spc="0" normalizeH="0" baseline="0" noProof="0" dirty="0" smtClean="0">
                <a:ln>
                  <a:noFill/>
                </a:ln>
                <a:solidFill>
                  <a:srgbClr val="00B0F0"/>
                </a:solidFill>
                <a:effectLst/>
                <a:uLnTx/>
                <a:uFillTx/>
                <a:latin typeface="+mj-lt"/>
                <a:ea typeface="+mj-ea"/>
                <a:cs typeface="+mj-cs"/>
              </a:rPr>
              <a:t>八、</a:t>
            </a:r>
            <a:r>
              <a:rPr kumimoji="0" lang="zh-CN" altLang="en-US" sz="2000" b="1" i="0" u="none" strike="noStrike" kern="0" cap="none" spc="0" normalizeH="0" baseline="0" noProof="0" dirty="0" smtClean="0">
                <a:ln>
                  <a:noFill/>
                </a:ln>
                <a:solidFill>
                  <a:srgbClr val="00B0F0"/>
                </a:solidFill>
                <a:effectLst/>
                <a:uLnTx/>
                <a:uFillTx/>
                <a:latin typeface="+mj-lt"/>
                <a:ea typeface="+mj-ea"/>
                <a:cs typeface="+mj-cs"/>
              </a:rPr>
              <a:t>注意事项</a:t>
            </a:r>
            <a:br>
              <a:rPr kumimoji="0" lang="zh-CN" altLang="en-US" sz="2000" b="1" i="0" u="none" strike="noStrike" kern="0" cap="none" spc="0" normalizeH="0" baseline="0" noProof="0" dirty="0" smtClean="0">
                <a:ln>
                  <a:noFill/>
                </a:ln>
                <a:solidFill>
                  <a:srgbClr val="00B0F0"/>
                </a:solidFill>
                <a:effectLst/>
                <a:uLnTx/>
                <a:uFillTx/>
                <a:latin typeface="+mj-lt"/>
                <a:ea typeface="+mj-ea"/>
                <a:cs typeface="+mj-cs"/>
              </a:rPr>
            </a:br>
            <a:r>
              <a:rPr kumimoji="0" lang="en-US" altLang="zh-CN" sz="1800" b="1" i="0" u="none" strike="noStrike" kern="0" cap="none" spc="0" normalizeH="0" baseline="0" noProof="0" dirty="0" smtClean="0">
                <a:ln>
                  <a:noFill/>
                </a:ln>
                <a:effectLst/>
                <a:uLnTx/>
                <a:uFillTx/>
                <a:latin typeface="+mn-ea"/>
                <a:ea typeface="+mn-ea"/>
                <a:cs typeface="+mj-cs"/>
              </a:rPr>
              <a:t>1.</a:t>
            </a:r>
            <a:r>
              <a:rPr kumimoji="0" lang="zh-CN" altLang="en-US" sz="1800" b="1" i="0" u="none" strike="noStrike" kern="0" cap="none" spc="0" normalizeH="0" baseline="0" noProof="0" dirty="0" smtClean="0">
                <a:ln>
                  <a:noFill/>
                </a:ln>
                <a:solidFill>
                  <a:schemeClr val="accent1">
                    <a:lumMod val="50000"/>
                  </a:schemeClr>
                </a:solidFill>
                <a:effectLst/>
                <a:uLnTx/>
                <a:uFillTx/>
                <a:latin typeface="+mn-ea"/>
                <a:ea typeface="+mn-ea"/>
                <a:cs typeface="+mj-cs"/>
              </a:rPr>
              <a:t>会议举办者是会议费使用的直接负责人</a:t>
            </a:r>
            <a:r>
              <a:rPr kumimoji="0" lang="en-US" altLang="zh-CN" sz="1800" b="1" i="0" u="none" strike="noStrike" kern="0" cap="none" spc="0" normalizeH="0" baseline="0" noProof="0" dirty="0" smtClean="0">
                <a:ln>
                  <a:noFill/>
                </a:ln>
                <a:effectLst/>
                <a:uLnTx/>
                <a:uFillTx/>
                <a:latin typeface="+mn-ea"/>
                <a:ea typeface="+mn-ea"/>
                <a:cs typeface="+mj-cs"/>
              </a:rPr>
              <a:t>，对会议经费收支的真实性、合规性、合理性、相关性承担直接责任。</a:t>
            </a:r>
            <a:br>
              <a:rPr kumimoji="0" lang="en-US" altLang="zh-CN" sz="1800" b="1" i="0" u="none" strike="noStrike" kern="0" cap="none" spc="0" normalizeH="0" baseline="0" noProof="0" dirty="0" smtClean="0">
                <a:ln>
                  <a:noFill/>
                </a:ln>
                <a:effectLst/>
                <a:uLnTx/>
                <a:uFillTx/>
                <a:latin typeface="+mn-ea"/>
                <a:ea typeface="+mn-ea"/>
                <a:cs typeface="+mj-cs"/>
              </a:rPr>
            </a:br>
            <a:r>
              <a:rPr kumimoji="0" lang="en-US" altLang="zh-CN" sz="1800" b="1" i="0" u="none" strike="noStrike" kern="0" cap="none" spc="0" normalizeH="0" baseline="0" noProof="0" dirty="0" smtClean="0">
                <a:ln>
                  <a:noFill/>
                </a:ln>
                <a:solidFill>
                  <a:schemeClr val="tx2"/>
                </a:solidFill>
                <a:effectLst/>
                <a:uLnTx/>
                <a:uFillTx/>
                <a:latin typeface="+mn-ea"/>
                <a:ea typeface="+mn-ea"/>
                <a:cs typeface="+mj-cs"/>
              </a:rPr>
              <a:t>2</a:t>
            </a:r>
            <a:r>
              <a:rPr kumimoji="0" lang="en-US" altLang="zh-CN" sz="1800" b="1" i="0" u="none" strike="noStrike" kern="0" cap="none" spc="0" normalizeH="0" baseline="0" noProof="0" dirty="0" smtClean="0">
                <a:ln>
                  <a:noFill/>
                </a:ln>
                <a:solidFill>
                  <a:schemeClr val="tx2"/>
                </a:solidFill>
                <a:effectLst/>
                <a:uLnTx/>
                <a:uFillTx/>
                <a:latin typeface="+mn-ea"/>
                <a:ea typeface="+mn-ea"/>
                <a:cs typeface="+mj-cs"/>
              </a:rPr>
              <a:t>.</a:t>
            </a:r>
            <a:r>
              <a:rPr lang="zh-CN" altLang="en-US" sz="1800" b="1" noProof="0" dirty="0" smtClean="0">
                <a:ln>
                  <a:noFill/>
                </a:ln>
                <a:solidFill>
                  <a:schemeClr val="accent1">
                    <a:lumMod val="50000"/>
                  </a:schemeClr>
                </a:solidFill>
                <a:effectLst/>
                <a:uLnTx/>
                <a:uFillTx/>
                <a:latin typeface="+mn-ea"/>
                <a:ea typeface="+mn-ea"/>
                <a:sym typeface="+mn-ea"/>
              </a:rPr>
              <a:t>遵循“一事一报”原则，</a:t>
            </a:r>
            <a:r>
              <a:rPr lang="zh-CN" altLang="en-US" sz="1800" b="1" strike="noStrike" noProof="0" dirty="0" smtClean="0">
                <a:ln>
                  <a:noFill/>
                </a:ln>
                <a:effectLst/>
                <a:uLnTx/>
                <a:uFillTx/>
                <a:latin typeface="+mn-ea"/>
                <a:ea typeface="+mn-ea"/>
                <a:sym typeface="+mn-ea"/>
              </a:rPr>
              <a:t>会议举办单位应在会议</a:t>
            </a:r>
            <a:r>
              <a:rPr lang="zh-CN" sz="1800" b="1" strike="noStrike" noProof="0" dirty="0" smtClean="0">
                <a:ln>
                  <a:noFill/>
                </a:ln>
                <a:effectLst/>
                <a:uLnTx/>
                <a:uFillTx/>
                <a:latin typeface="+mn-ea"/>
                <a:ea typeface="+mn-ea"/>
                <a:sym typeface="+mn-ea"/>
              </a:rPr>
              <a:t>结束后一个月内办</a:t>
            </a:r>
            <a:r>
              <a:rPr lang="zh-CN" altLang="en-US" sz="1800" b="1" strike="noStrike" noProof="0" dirty="0" smtClean="0">
                <a:ln>
                  <a:noFill/>
                </a:ln>
                <a:effectLst/>
                <a:uLnTx/>
                <a:uFillTx/>
                <a:latin typeface="+mn-ea"/>
                <a:ea typeface="+mn-ea"/>
                <a:sym typeface="+mn-ea"/>
              </a:rPr>
              <a:t>结</a:t>
            </a:r>
            <a:r>
              <a:rPr lang="zh-CN" sz="1800" b="1" strike="noStrike" noProof="0" dirty="0" smtClean="0">
                <a:ln>
                  <a:noFill/>
                </a:ln>
                <a:effectLst/>
                <a:uLnTx/>
                <a:uFillTx/>
                <a:latin typeface="+mn-ea"/>
                <a:ea typeface="+mn-ea"/>
                <a:sym typeface="+mn-ea"/>
              </a:rPr>
              <a:t>报销手续。</a:t>
            </a:r>
            <a:r>
              <a:rPr kumimoji="0" lang="zh-CN" altLang="en-US" sz="1800" b="1" i="0" u="none" strike="noStrike" kern="0" cap="none" spc="0" normalizeH="0" baseline="0" noProof="0" dirty="0" smtClean="0">
                <a:ln>
                  <a:noFill/>
                </a:ln>
                <a:solidFill>
                  <a:schemeClr val="tx2"/>
                </a:solidFill>
                <a:effectLst/>
                <a:uLnTx/>
                <a:uFillTx/>
                <a:latin typeface="+mn-ea"/>
                <a:ea typeface="+mn-ea"/>
                <a:cs typeface="+mj-cs"/>
              </a:rPr>
              <a:t>与会议相关的会议费支出应一次性集中报销，不得分次拆零报销。</a:t>
            </a:r>
            <a:r>
              <a:rPr kumimoji="0" lang="en-US" altLang="zh-CN" sz="1800" b="1" i="0" u="none" strike="noStrike" kern="0" cap="none" spc="0" normalizeH="0" baseline="0" noProof="0" dirty="0" smtClean="0">
                <a:ln>
                  <a:noFill/>
                </a:ln>
                <a:solidFill>
                  <a:schemeClr val="tx2"/>
                </a:solidFill>
                <a:effectLst/>
                <a:uLnTx/>
                <a:uFillTx/>
                <a:latin typeface="+mn-ea"/>
                <a:ea typeface="+mn-ea"/>
                <a:cs typeface="+mj-cs"/>
              </a:rPr>
              <a:t>   </a:t>
            </a:r>
            <a:br>
              <a:rPr kumimoji="0" lang="en-US" altLang="zh-CN" sz="1800" b="1" i="0" u="none" strike="noStrike" kern="0" cap="none" spc="0" normalizeH="0" baseline="0" noProof="0" dirty="0" smtClean="0">
                <a:ln>
                  <a:noFill/>
                </a:ln>
                <a:solidFill>
                  <a:schemeClr val="tx2"/>
                </a:solidFill>
                <a:effectLst/>
                <a:uLnTx/>
                <a:uFillTx/>
                <a:latin typeface="+mn-ea"/>
                <a:ea typeface="+mn-ea"/>
                <a:cs typeface="+mj-cs"/>
              </a:rPr>
            </a:br>
            <a:r>
              <a:rPr kumimoji="0" lang="en-US" altLang="zh-CN" sz="1800" b="1" i="0" u="none" strike="noStrike" kern="0" cap="none" spc="0" normalizeH="0" baseline="0" noProof="0" dirty="0" smtClean="0">
                <a:ln>
                  <a:noFill/>
                </a:ln>
                <a:solidFill>
                  <a:schemeClr val="tx2"/>
                </a:solidFill>
                <a:effectLst/>
                <a:uLnTx/>
                <a:uFillTx/>
                <a:latin typeface="+mn-ea"/>
                <a:ea typeface="+mn-ea"/>
                <a:cs typeface="+mj-cs"/>
              </a:rPr>
              <a:t>3.</a:t>
            </a:r>
            <a:r>
              <a:rPr kumimoji="0" lang="zh-CN" altLang="en-US" sz="1800" b="1" i="0" u="none" strike="noStrike" kern="0" cap="none" spc="0" normalizeH="0" baseline="0" noProof="0" dirty="0" smtClean="0">
                <a:ln>
                  <a:noFill/>
                </a:ln>
                <a:solidFill>
                  <a:schemeClr val="accent1">
                    <a:lumMod val="50000"/>
                  </a:schemeClr>
                </a:solidFill>
                <a:effectLst/>
                <a:uLnTx/>
                <a:uFillTx/>
                <a:latin typeface="+mn-ea"/>
                <a:ea typeface="+mn-ea"/>
                <a:cs typeface="+mj-cs"/>
              </a:rPr>
              <a:t>严格控制到外埠举办各类会议。</a:t>
            </a:r>
            <a:r>
              <a:rPr kumimoji="0" lang="zh-CN" altLang="en-US" sz="1800" b="1" i="0" u="none" strike="noStrike" kern="0" cap="none" spc="0" normalizeH="0" baseline="0" noProof="0" dirty="0" smtClean="0">
                <a:ln>
                  <a:noFill/>
                </a:ln>
                <a:solidFill>
                  <a:schemeClr val="tx2"/>
                </a:solidFill>
                <a:effectLst/>
                <a:uLnTx/>
                <a:uFillTx/>
                <a:latin typeface="+mn-ea"/>
                <a:ea typeface="+mn-ea"/>
                <a:cs typeface="+mj-cs"/>
              </a:rPr>
              <a:t>与外埠学校、单位联合举办会议的，需提供项目任务书或预算书等相关资料，科研项目的业务类会议，确需在外埠举办的，由科研管理部门审核后，报分管校领导审批。其他业务类和管理类会议，确需在外埠举办的，由所在单位负责人、业务分管校领导审核后，报学校主要领导审批。</a:t>
            </a:r>
            <a:br>
              <a:rPr kumimoji="0" lang="zh-CN" altLang="en-US" sz="1800" b="1" i="0" u="none" strike="noStrike" kern="0" cap="none" spc="0" normalizeH="0" baseline="0" noProof="0" dirty="0" smtClean="0">
                <a:ln>
                  <a:noFill/>
                </a:ln>
                <a:solidFill>
                  <a:schemeClr val="tx2"/>
                </a:solidFill>
                <a:effectLst/>
                <a:uLnTx/>
                <a:uFillTx/>
                <a:latin typeface="+mn-ea"/>
                <a:ea typeface="+mn-ea"/>
                <a:cs typeface="+mj-cs"/>
              </a:rPr>
            </a:br>
            <a:r>
              <a:rPr kumimoji="0" lang="en-US" altLang="zh-CN" sz="1800" b="1" i="0" u="none" strike="noStrike" kern="0" cap="none" spc="0" normalizeH="0" baseline="0" noProof="0" dirty="0" smtClean="0">
                <a:ln>
                  <a:noFill/>
                </a:ln>
                <a:solidFill>
                  <a:schemeClr val="tx2"/>
                </a:solidFill>
                <a:effectLst/>
                <a:uLnTx/>
                <a:uFillTx/>
                <a:latin typeface="+mn-ea"/>
                <a:ea typeface="+mn-ea"/>
                <a:cs typeface="+mj-cs"/>
              </a:rPr>
              <a:t>4</a:t>
            </a:r>
            <a:r>
              <a:rPr kumimoji="0" lang="en-US" altLang="zh-CN" sz="1800" b="1" i="0" u="none" strike="noStrike" kern="0" cap="none" spc="0" normalizeH="0" baseline="0" noProof="0" dirty="0" smtClean="0">
                <a:ln>
                  <a:noFill/>
                </a:ln>
                <a:solidFill>
                  <a:schemeClr val="tx2"/>
                </a:solidFill>
                <a:effectLst/>
                <a:uLnTx/>
                <a:uFillTx/>
                <a:latin typeface="+mn-ea"/>
                <a:ea typeface="+mn-ea"/>
                <a:cs typeface="+mj-cs"/>
              </a:rPr>
              <a:t>.</a:t>
            </a:r>
            <a:r>
              <a:rPr kumimoji="0" lang="zh-CN" altLang="en-US" sz="1800" b="1" i="0" u="none" strike="noStrike" kern="0" cap="none" spc="0" normalizeH="0" baseline="0" noProof="0" dirty="0" smtClean="0">
                <a:ln>
                  <a:noFill/>
                </a:ln>
                <a:solidFill>
                  <a:schemeClr val="accent1">
                    <a:lumMod val="50000"/>
                  </a:schemeClr>
                </a:solidFill>
                <a:effectLst/>
                <a:uLnTx/>
                <a:uFillTx/>
                <a:latin typeface="+mn-ea"/>
                <a:ea typeface="+mn-ea"/>
                <a:cs typeface="+mj-cs"/>
              </a:rPr>
              <a:t>会议取得的各项收入，</a:t>
            </a:r>
            <a:r>
              <a:rPr lang="zh-CN" altLang="en-US" sz="1800" b="1" noProof="0" dirty="0" smtClean="0">
                <a:ln>
                  <a:noFill/>
                </a:ln>
                <a:solidFill>
                  <a:schemeClr val="accent1">
                    <a:lumMod val="50000"/>
                  </a:schemeClr>
                </a:solidFill>
                <a:effectLst/>
                <a:uLnTx/>
                <a:uFillTx/>
                <a:latin typeface="+mn-ea"/>
                <a:ea typeface="+mn-ea"/>
                <a:sym typeface="+mn-ea"/>
              </a:rPr>
              <a:t>不得坐收坐支。</a:t>
            </a:r>
            <a:r>
              <a:rPr kumimoji="0" lang="zh-CN" altLang="en-US" sz="1800" b="1" i="0" u="none" strike="noStrike" kern="0" cap="none" spc="0" normalizeH="0" baseline="0" noProof="0" dirty="0" smtClean="0">
                <a:ln>
                  <a:noFill/>
                </a:ln>
                <a:solidFill>
                  <a:schemeClr val="tx2"/>
                </a:solidFill>
                <a:effectLst/>
                <a:uLnTx/>
                <a:uFillTx/>
                <a:latin typeface="+mn-ea"/>
                <a:ea typeface="+mn-ea"/>
                <a:cs typeface="+mj-cs"/>
              </a:rPr>
              <a:t>应使用学校财务票据，纳入学校财务统一管理和核算，对于收取会议费或获得专项资助的会议，应优先使用收取的会议费或专项资助经费。</a:t>
            </a:r>
            <a:br>
              <a:rPr kumimoji="0" lang="en-US" altLang="zh-CN" sz="1800" b="1" i="0" u="none" strike="noStrike" kern="0" cap="none" spc="0" normalizeH="0" baseline="0" noProof="0" dirty="0" smtClean="0">
                <a:ln>
                  <a:noFill/>
                </a:ln>
                <a:solidFill>
                  <a:schemeClr val="tx2"/>
                </a:solidFill>
                <a:effectLst/>
                <a:uLnTx/>
                <a:uFillTx/>
                <a:latin typeface="+mn-ea"/>
                <a:ea typeface="+mn-ea"/>
                <a:cs typeface="+mj-cs"/>
              </a:rPr>
            </a:b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 </a:t>
            </a:r>
            <a:br>
              <a:rPr kumimoji="0" lang="en-US" alt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endPar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endParaRPr>
          </a:p>
        </p:txBody>
      </p:sp>
      <p:sp>
        <p:nvSpPr>
          <p:cNvPr id="19458" name="TextBox 2"/>
          <p:cNvSpPr txBox="1"/>
          <p:nvPr/>
        </p:nvSpPr>
        <p:spPr>
          <a:xfrm>
            <a:off x="1600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会议费报销指南</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464185" y="1295400"/>
            <a:ext cx="8343900" cy="4648200"/>
          </a:xfrm>
        </p:spPr>
        <p:txBody>
          <a:bodyPr vert="horz" wrap="square" lIns="91440" tIns="45720" rIns="91440" bIns="45720" numCol="1" anchor="t" anchorCtr="0" compatLnSpc="1"/>
          <a:lstStyle/>
          <a:p>
            <a:pPr marL="0" marR="0" lvl="0" indent="0" algn="l" defTabSz="914400" rtl="0" latinLnBrk="0">
              <a:lnSpc>
                <a:spcPts val="3200"/>
              </a:lnSpc>
              <a:spcBef>
                <a:spcPct val="0"/>
              </a:spcBef>
              <a:spcAft>
                <a:spcPct val="0"/>
              </a:spcAft>
              <a:buClrTx/>
              <a:buSzTx/>
              <a:buFontTx/>
              <a:buNone/>
              <a:defRPr/>
            </a:pPr>
            <a:r>
              <a:rPr kumimoji="0" lang="zh-CN" sz="2000" b="1" i="0" u="none" strike="noStrike" kern="0" cap="none" spc="0" normalizeH="0" baseline="0" noProof="0" dirty="0" smtClean="0">
                <a:ln>
                  <a:noFill/>
                </a:ln>
                <a:solidFill>
                  <a:srgbClr val="00B0F0"/>
                </a:solidFill>
                <a:effectLst/>
                <a:uLnTx/>
                <a:uFillTx/>
                <a:latin typeface="+mj-lt"/>
                <a:ea typeface="+mj-ea"/>
                <a:cs typeface="+mj-cs"/>
              </a:rPr>
              <a:t>八、</a:t>
            </a:r>
            <a:r>
              <a:rPr kumimoji="0" lang="zh-CN" altLang="en-US" sz="2000" b="1" i="0" u="none" strike="noStrike" kern="0" cap="none" spc="0" normalizeH="0" baseline="0" noProof="0" dirty="0" smtClean="0">
                <a:ln>
                  <a:noFill/>
                </a:ln>
                <a:solidFill>
                  <a:srgbClr val="00B0F0"/>
                </a:solidFill>
                <a:effectLst/>
                <a:uLnTx/>
                <a:uFillTx/>
                <a:latin typeface="+mj-lt"/>
                <a:ea typeface="+mj-ea"/>
                <a:cs typeface="+mj-cs"/>
              </a:rPr>
              <a:t>注意事项</a:t>
            </a:r>
            <a:br>
              <a:rPr kumimoji="0" lang="zh-CN" altLang="en-US" sz="2000" b="1" i="0" u="none" strike="noStrike" kern="0" cap="none" spc="0" normalizeH="0" baseline="0" noProof="0" dirty="0" smtClean="0">
                <a:ln>
                  <a:noFill/>
                </a:ln>
                <a:solidFill>
                  <a:srgbClr val="00B0F0"/>
                </a:solidFill>
                <a:effectLst/>
                <a:uLnTx/>
                <a:uFillTx/>
                <a:latin typeface="+mj-lt"/>
                <a:ea typeface="+mj-ea"/>
                <a:cs typeface="+mj-cs"/>
              </a:rPr>
            </a:br>
            <a:r>
              <a:rPr kumimoji="0" lang="en-US" sz="1800" b="1" i="0" u="none" strike="noStrike" kern="0" cap="none" spc="0" normalizeH="0" baseline="0" noProof="0" dirty="0" smtClean="0">
                <a:ln>
                  <a:noFill/>
                </a:ln>
                <a:solidFill>
                  <a:schemeClr val="tx2"/>
                </a:solidFill>
                <a:effectLst/>
                <a:uLnTx/>
                <a:uFillTx/>
                <a:latin typeface="+mn-ea"/>
                <a:ea typeface="+mn-ea"/>
                <a:cs typeface="+mj-cs"/>
              </a:rPr>
              <a:t>5</a:t>
            </a:r>
            <a:r>
              <a:rPr kumimoji="0" lang="en-US" sz="1800" b="1" i="0" u="none" strike="noStrike" kern="0" cap="none" spc="0" normalizeH="0" baseline="0" noProof="0" dirty="0" smtClean="0">
                <a:ln>
                  <a:noFill/>
                </a:ln>
                <a:solidFill>
                  <a:schemeClr val="tx2"/>
                </a:solidFill>
                <a:effectLst/>
                <a:uLnTx/>
                <a:uFillTx/>
                <a:latin typeface="+mn-ea"/>
                <a:ea typeface="+mn-ea"/>
                <a:cs typeface="+mj-cs"/>
              </a:rPr>
              <a:t>.</a:t>
            </a:r>
            <a:r>
              <a:rPr kumimoji="0" lang="zh-CN" altLang="en-US" sz="1800" b="1" i="0" u="none" strike="noStrike" kern="0" cap="none" spc="0" normalizeH="0" baseline="0" noProof="0" dirty="0" smtClean="0">
                <a:ln>
                  <a:noFill/>
                </a:ln>
                <a:solidFill>
                  <a:schemeClr val="accent1">
                    <a:lumMod val="50000"/>
                  </a:schemeClr>
                </a:solidFill>
                <a:effectLst/>
                <a:uLnTx/>
                <a:uFillTx/>
                <a:latin typeface="+mn-ea"/>
                <a:ea typeface="+mn-ea"/>
                <a:cs typeface="+mj-cs"/>
              </a:rPr>
              <a:t>确因需要通过专业会务公司或其他单位代办会议的</a:t>
            </a:r>
            <a:r>
              <a:rPr kumimoji="0" lang="zh-CN" altLang="en-US" sz="1800" b="1" i="0" u="none" strike="noStrike" kern="0" cap="none" spc="0" normalizeH="0" baseline="0" noProof="0" dirty="0" smtClean="0">
                <a:ln>
                  <a:noFill/>
                </a:ln>
                <a:solidFill>
                  <a:schemeClr val="tx2"/>
                </a:solidFill>
                <a:effectLst/>
                <a:uLnTx/>
                <a:uFillTx/>
                <a:latin typeface="+mn-ea"/>
                <a:ea typeface="+mn-ea"/>
                <a:cs typeface="+mj-cs"/>
              </a:rPr>
              <a:t>，需在会议预决算中明确提出，费用控制在定额标准以内。会议费的使用应遵守学校采购管理或合同管理的相关规定和要求。</a:t>
            </a:r>
            <a:br>
              <a:rPr kumimoji="0" lang="en-US" sz="1800" b="1" i="0" u="none" strike="noStrike" kern="0" cap="none" spc="0" normalizeH="0" baseline="0" noProof="0" dirty="0" smtClean="0">
                <a:ln>
                  <a:noFill/>
                </a:ln>
                <a:solidFill>
                  <a:schemeClr val="tx2"/>
                </a:solidFill>
                <a:effectLst/>
                <a:uLnTx/>
                <a:uFillTx/>
                <a:latin typeface="+mn-ea"/>
                <a:ea typeface="+mn-ea"/>
                <a:cs typeface="+mj-cs"/>
              </a:rPr>
            </a:br>
            <a:r>
              <a:rPr lang="en-US" altLang="zh-CN" sz="1800" b="1" dirty="0">
                <a:latin typeface="+mn-ea"/>
                <a:ea typeface="+mn-ea"/>
                <a:sym typeface="+mn-ea"/>
              </a:rPr>
              <a:t>6</a:t>
            </a:r>
            <a:r>
              <a:rPr lang="en-US" altLang="zh-CN" sz="1800" b="1" dirty="0">
                <a:latin typeface="+mn-ea"/>
                <a:ea typeface="+mn-ea"/>
                <a:sym typeface="+mn-ea"/>
              </a:rPr>
              <a:t>.</a:t>
            </a:r>
            <a:r>
              <a:rPr lang="zh-CN" altLang="en-US" sz="1800" b="1" dirty="0">
                <a:solidFill>
                  <a:schemeClr val="accent1">
                    <a:lumMod val="50000"/>
                  </a:schemeClr>
                </a:solidFill>
                <a:latin typeface="+mn-ea"/>
                <a:ea typeface="+mn-ea"/>
                <a:sym typeface="+mn-ea"/>
              </a:rPr>
              <a:t>因联办或协办会议并承担部分会议费的，</a:t>
            </a:r>
            <a:r>
              <a:rPr lang="zh-CN" altLang="en-US" sz="1800" b="1" dirty="0">
                <a:latin typeface="+mn-ea"/>
                <a:ea typeface="+mn-ea"/>
                <a:sym typeface="+mn-ea"/>
              </a:rPr>
              <a:t>应签订合同（协议），在合同（协议）中列明会议名称、会议内容、会议议程、参会人数、会议地点、分摊会议费用的理由和比例依据等。会议费综合定额标准按分摊比例或事项确定。</a:t>
            </a:r>
            <a:br>
              <a:rPr lang="zh-CN" altLang="en-US" sz="1800" b="1" dirty="0">
                <a:latin typeface="+mn-ea"/>
                <a:ea typeface="+mn-ea"/>
                <a:sym typeface="+mn-ea"/>
              </a:rPr>
            </a:br>
            <a:r>
              <a:rPr lang="en-US" altLang="zh-CN" sz="1800" b="1" dirty="0">
                <a:latin typeface="+mn-ea"/>
                <a:ea typeface="+mn-ea"/>
                <a:sym typeface="+mn-ea"/>
              </a:rPr>
              <a:t>7</a:t>
            </a:r>
            <a:r>
              <a:rPr lang="en-US" altLang="zh-CN" sz="1800" b="1" dirty="0">
                <a:latin typeface="+mn-ea"/>
                <a:ea typeface="+mn-ea"/>
                <a:sym typeface="+mn-ea"/>
              </a:rPr>
              <a:t>.</a:t>
            </a:r>
            <a:r>
              <a:rPr lang="zh-CN" altLang="en-US" sz="1800" b="1" dirty="0">
                <a:solidFill>
                  <a:schemeClr val="accent1">
                    <a:lumMod val="50000"/>
                  </a:schemeClr>
                </a:solidFill>
                <a:latin typeface="+mn-ea"/>
                <a:ea typeface="+mn-ea"/>
                <a:sym typeface="+mn-ea"/>
              </a:rPr>
              <a:t>会议举办者在会议开始前可根据实际需要办理部分借款预付手续</a:t>
            </a:r>
            <a:r>
              <a:rPr lang="zh-CN" altLang="en-US" sz="1800" b="1" dirty="0">
                <a:latin typeface="+mn-ea"/>
                <a:ea typeface="+mn-ea"/>
                <a:sym typeface="+mn-ea"/>
              </a:rPr>
              <a:t>，借款时应提供会议审批表、借款单。会议结束后，会议经费如有结余，应及时交回学校。</a:t>
            </a:r>
            <a:br>
              <a:rPr lang="zh-CN" altLang="en-US" sz="1800" b="1" noProof="0" dirty="0" smtClean="0">
                <a:ln>
                  <a:noFill/>
                </a:ln>
                <a:effectLst/>
                <a:uLnTx/>
                <a:uFillTx/>
                <a:latin typeface="+mn-ea"/>
                <a:ea typeface="+mn-ea"/>
                <a:sym typeface="+mn-ea"/>
              </a:rPr>
            </a:br>
            <a:r>
              <a:rPr kumimoji="0" lang="en-US" altLang="zh-CN" sz="1800" b="1" i="0" u="none" strike="noStrike" kern="0" cap="none" spc="0" normalizeH="0" baseline="0" noProof="0" dirty="0" smtClean="0">
                <a:ln>
                  <a:noFill/>
                </a:ln>
                <a:solidFill>
                  <a:schemeClr val="tx1"/>
                </a:solidFill>
                <a:effectLst/>
                <a:uLnTx/>
                <a:uFillTx/>
                <a:latin typeface="+mn-ea"/>
                <a:ea typeface="+mn-ea"/>
                <a:cs typeface="+mj-cs"/>
              </a:rPr>
              <a:t>8</a:t>
            </a:r>
            <a:r>
              <a:rPr kumimoji="0" lang="en-US" altLang="zh-CN" sz="1800" b="1" i="0" u="none" strike="noStrike" kern="0" cap="none" spc="0" normalizeH="0" baseline="0" noProof="0" dirty="0" smtClean="0">
                <a:ln>
                  <a:noFill/>
                </a:ln>
                <a:solidFill>
                  <a:schemeClr val="tx1"/>
                </a:solidFill>
                <a:effectLst/>
                <a:uLnTx/>
                <a:uFillTx/>
                <a:latin typeface="+mn-ea"/>
                <a:ea typeface="+mn-ea"/>
                <a:cs typeface="+mj-cs"/>
              </a:rPr>
              <a:t>.</a:t>
            </a:r>
            <a:r>
              <a:rPr kumimoji="0" lang="zh-CN" altLang="en-US" sz="1800" b="1" i="0" u="none" strike="noStrike" kern="0" cap="none" spc="0" normalizeH="0" baseline="0" noProof="0" dirty="0" smtClean="0">
                <a:ln>
                  <a:noFill/>
                </a:ln>
                <a:solidFill>
                  <a:schemeClr val="accent1">
                    <a:lumMod val="50000"/>
                  </a:schemeClr>
                </a:solidFill>
                <a:effectLst/>
                <a:uLnTx/>
                <a:uFillTx/>
                <a:latin typeface="+mn-ea"/>
                <a:ea typeface="+mn-ea"/>
                <a:cs typeface="+mj-cs"/>
              </a:rPr>
              <a:t>会议费支付，严格按照国库集中支付制度和公务卡管理制度的有关规定执行，</a:t>
            </a:r>
            <a:r>
              <a:rPr kumimoji="0" lang="zh-CN" altLang="en-US" sz="1800" b="1" i="0" u="none" strike="noStrike" kern="0" cap="none" spc="0" normalizeH="0" baseline="0" noProof="0" dirty="0" smtClean="0">
                <a:ln>
                  <a:noFill/>
                </a:ln>
                <a:solidFill>
                  <a:schemeClr val="tx1"/>
                </a:solidFill>
                <a:effectLst/>
                <a:uLnTx/>
                <a:uFillTx/>
                <a:latin typeface="+mn-ea"/>
                <a:ea typeface="+mn-ea"/>
                <a:cs typeface="+mj-cs"/>
              </a:rPr>
              <a:t>以银行转账或公务卡方式结算，禁止以现金方式支付。</a:t>
            </a:r>
            <a:br>
              <a:rPr kumimoji="0" lang="en-US" altLang="zh-CN" sz="1600" b="1" i="0" u="none" strike="noStrike" kern="0" cap="none" spc="0" normalizeH="0" baseline="0" noProof="0" dirty="0" smtClean="0">
                <a:ln>
                  <a:noFill/>
                </a:ln>
                <a:solidFill>
                  <a:schemeClr val="tx1"/>
                </a:solidFill>
                <a:effectLst/>
                <a:uLnTx/>
                <a:uFillTx/>
                <a:latin typeface="+mn-ea"/>
                <a:ea typeface="+mn-ea"/>
                <a:cs typeface="+mj-cs"/>
              </a:rPr>
            </a:br>
            <a:r>
              <a:rPr kumimoji="0" lang="en-US" altLang="zh-CN" sz="1600" b="1" i="0" u="none" strike="noStrike" kern="0" cap="none" spc="0" normalizeH="0" baseline="0" noProof="0" dirty="0" smtClean="0">
                <a:ln>
                  <a:noFill/>
                </a:ln>
                <a:solidFill>
                  <a:schemeClr val="tx2"/>
                </a:solidFill>
                <a:effectLst/>
                <a:uLnTx/>
                <a:uFillTx/>
                <a:latin typeface="+mn-ea"/>
                <a:ea typeface="+mn-ea"/>
                <a:cs typeface="+mj-cs"/>
              </a:rPr>
              <a:t> </a:t>
            </a:r>
            <a:br>
              <a:rPr kumimoji="0" lang="en-US" altLang="zh-CN" sz="1600" b="1" i="0" u="none" strike="noStrike" kern="0" cap="none" spc="0" normalizeH="0" baseline="0" noProof="0" dirty="0" smtClean="0">
                <a:ln>
                  <a:noFill/>
                </a:ln>
                <a:solidFill>
                  <a:schemeClr val="tx2"/>
                </a:solidFill>
                <a:effectLst/>
                <a:uLnTx/>
                <a:uFillTx/>
                <a:latin typeface="+mn-ea"/>
                <a:ea typeface="+mn-ea"/>
                <a:cs typeface="+mj-cs"/>
              </a:rPr>
            </a:b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 </a:t>
            </a:r>
            <a:br>
              <a:rPr kumimoji="0" lang="en-US" alt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endPar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endParaRPr>
          </a:p>
        </p:txBody>
      </p:sp>
      <p:sp>
        <p:nvSpPr>
          <p:cNvPr id="19458" name="TextBox 2"/>
          <p:cNvSpPr txBox="1"/>
          <p:nvPr/>
        </p:nvSpPr>
        <p:spPr>
          <a:xfrm>
            <a:off x="1600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会议费报销指南</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ctrTitle"/>
          </p:nvPr>
        </p:nvSpPr>
        <p:spPr>
          <a:xfrm>
            <a:off x="0" y="1295400"/>
            <a:ext cx="8991600" cy="4648200"/>
          </a:xfrm>
        </p:spPr>
        <p:txBody>
          <a:bodyPr wrap="square" lIns="91440" tIns="45720" rIns="91440" bIns="45720" anchor="t"/>
          <a:lstStyle>
            <a:lvl1pPr lvl="0">
              <a:defRPr/>
            </a:lvl1pPr>
          </a:lstStyle>
          <a:p>
            <a:pPr lvl="0">
              <a:lnSpc>
                <a:spcPts val="3000"/>
              </a:lnSpc>
            </a:pPr>
            <a:br>
              <a:rPr lang="zh-CN" altLang="en-US" sz="2000" dirty="0"/>
            </a:br>
            <a:br>
              <a:rPr lang="en-US" altLang="zh-CN" sz="2000" b="1" dirty="0"/>
            </a:br>
            <a:br>
              <a:rPr lang="en-US" altLang="zh-CN" sz="2000" b="1" dirty="0"/>
            </a:br>
            <a:r>
              <a:rPr lang="en-US" altLang="zh-CN" sz="2000" b="1" dirty="0"/>
              <a:t> </a:t>
            </a:r>
            <a:br>
              <a:rPr lang="en-US" altLang="zh-CN" sz="2000" dirty="0"/>
            </a:br>
            <a:br>
              <a:rPr lang="zh-CN" altLang="zh-CN" sz="2000" dirty="0"/>
            </a:br>
            <a:br>
              <a:rPr lang="zh-CN" altLang="zh-CN" sz="2000" dirty="0"/>
            </a:br>
            <a:br>
              <a:rPr lang="zh-CN"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21506" name="TextBox 2"/>
          <p:cNvSpPr txBox="1"/>
          <p:nvPr/>
        </p:nvSpPr>
        <p:spPr>
          <a:xfrm>
            <a:off x="838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落实中央八项规定精神政策</a:t>
            </a:r>
            <a:r>
              <a:rPr lang="en-US" altLang="zh-CN" sz="2400" dirty="0">
                <a:solidFill>
                  <a:srgbClr val="FF0000"/>
                </a:solidFill>
                <a:latin typeface="黑体" panose="02010609060101010101" pitchFamily="49" charset="-122"/>
                <a:ea typeface="黑体" panose="02010609060101010101" pitchFamily="49" charset="-122"/>
              </a:rPr>
              <a:t>-</a:t>
            </a:r>
            <a:r>
              <a:rPr lang="zh-CN" altLang="en-US" sz="2400" dirty="0">
                <a:solidFill>
                  <a:srgbClr val="FF0000"/>
                </a:solidFill>
                <a:latin typeface="黑体" panose="02010609060101010101" pitchFamily="49" charset="-122"/>
                <a:ea typeface="黑体" panose="02010609060101010101" pitchFamily="49" charset="-122"/>
              </a:rPr>
              <a:t>会议费</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21507" name="TextBox 3"/>
          <p:cNvSpPr txBox="1"/>
          <p:nvPr/>
        </p:nvSpPr>
        <p:spPr>
          <a:xfrm>
            <a:off x="314325" y="1295400"/>
            <a:ext cx="8839200" cy="5378450"/>
          </a:xfrm>
          <a:prstGeom prst="rect">
            <a:avLst/>
          </a:prstGeom>
          <a:noFill/>
          <a:ln w="9525">
            <a:noFill/>
          </a:ln>
        </p:spPr>
        <p:txBody>
          <a:bodyPr anchor="t">
            <a:spAutoFit/>
          </a:bodyPr>
          <a:lstStyle/>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1.</a:t>
            </a:r>
            <a:r>
              <a:rPr lang="zh-CN" altLang="en-US" sz="1900" dirty="0">
                <a:solidFill>
                  <a:srgbClr val="FF0000"/>
                </a:solidFill>
                <a:latin typeface="宋体" panose="02010600030101010101" pitchFamily="2" charset="-122"/>
                <a:ea typeface="宋体" panose="02010600030101010101" pitchFamily="2" charset="-122"/>
              </a:rPr>
              <a:t>严禁各单位借会议名义组织会餐或安排宴请</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2.</a:t>
            </a:r>
            <a:r>
              <a:rPr lang="zh-CN" altLang="en-US" sz="1900" dirty="0">
                <a:solidFill>
                  <a:srgbClr val="FF0000"/>
                </a:solidFill>
                <a:latin typeface="宋体" panose="02010600030101010101" pitchFamily="2" charset="-122"/>
                <a:ea typeface="宋体" panose="02010600030101010101" pitchFamily="2" charset="-122"/>
              </a:rPr>
              <a:t>严禁套取会议费设立“小金库”</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3.</a:t>
            </a:r>
            <a:r>
              <a:rPr lang="zh-CN" altLang="en-US" sz="1900" dirty="0">
                <a:solidFill>
                  <a:srgbClr val="FF0000"/>
                </a:solidFill>
                <a:latin typeface="宋体" panose="02010600030101010101" pitchFamily="2" charset="-122"/>
                <a:ea typeface="宋体" panose="02010600030101010101" pitchFamily="2" charset="-122"/>
              </a:rPr>
              <a:t>严禁在会议费中列支公务接待费</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4.</a:t>
            </a:r>
            <a:r>
              <a:rPr lang="zh-CN" altLang="en-US" sz="1900" dirty="0">
                <a:solidFill>
                  <a:srgbClr val="FF0000"/>
                </a:solidFill>
                <a:latin typeface="宋体" panose="02010600030101010101" pitchFamily="2" charset="-122"/>
                <a:ea typeface="宋体" panose="02010600030101010101" pitchFamily="2" charset="-122"/>
              </a:rPr>
              <a:t>严格执行会议用房标准，不得安排高档套房</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5.</a:t>
            </a:r>
            <a:r>
              <a:rPr lang="zh-CN" altLang="en-US" sz="1900" dirty="0">
                <a:solidFill>
                  <a:srgbClr val="FF0000"/>
                </a:solidFill>
                <a:latin typeface="宋体" panose="02010600030101010101" pitchFamily="2" charset="-122"/>
                <a:ea typeface="宋体" panose="02010600030101010101" pitchFamily="2" charset="-122"/>
              </a:rPr>
              <a:t>严禁提供高档菜肴，原则上安排自助餐，不上烟酒</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6.</a:t>
            </a:r>
            <a:r>
              <a:rPr lang="zh-CN" altLang="en-US" sz="1900" dirty="0">
                <a:solidFill>
                  <a:srgbClr val="FF0000"/>
                </a:solidFill>
                <a:latin typeface="宋体" panose="02010600030101010101" pitchFamily="2" charset="-122"/>
                <a:ea typeface="宋体" panose="02010600030101010101" pitchFamily="2" charset="-122"/>
              </a:rPr>
              <a:t>严禁组织高消费娱乐、健身活动</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7.</a:t>
            </a:r>
            <a:r>
              <a:rPr lang="zh-CN" altLang="en-US" sz="1900" dirty="0">
                <a:solidFill>
                  <a:srgbClr val="FF0000"/>
                </a:solidFill>
                <a:latin typeface="宋体" panose="02010600030101010101" pitchFamily="2" charset="-122"/>
                <a:ea typeface="宋体" panose="02010600030101010101" pitchFamily="2" charset="-122"/>
              </a:rPr>
              <a:t>严禁以任何名义发放纪念品</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8.</a:t>
            </a:r>
            <a:r>
              <a:rPr lang="zh-CN" altLang="en-US" sz="1900" dirty="0">
                <a:solidFill>
                  <a:srgbClr val="FF0000"/>
                </a:solidFill>
                <a:latin typeface="宋体" panose="02010600030101010101" pitchFamily="2" charset="-122"/>
                <a:ea typeface="宋体" panose="02010600030101010101" pitchFamily="2" charset="-122"/>
              </a:rPr>
              <a:t>不摆花草，不制作背景板，不提供水果，不得使用会议费购置电脑、复印机、打印机、传真机等固定资产以及开支与本次会议无关的其他费用。</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9.</a:t>
            </a:r>
            <a:r>
              <a:rPr lang="zh-CN" altLang="en-US" sz="1900" dirty="0">
                <a:solidFill>
                  <a:srgbClr val="FF0000"/>
                </a:solidFill>
                <a:latin typeface="宋体" panose="02010600030101010101" pitchFamily="2" charset="-122"/>
                <a:ea typeface="宋体" panose="02010600030101010101" pitchFamily="2" charset="-122"/>
              </a:rPr>
              <a:t>不得到风景名胜区召开会议</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10.</a:t>
            </a:r>
            <a:r>
              <a:rPr lang="zh-CN" altLang="en-US" sz="1900" dirty="0">
                <a:solidFill>
                  <a:srgbClr val="FF0000"/>
                </a:solidFill>
                <a:latin typeface="宋体" panose="02010600030101010101" pitchFamily="2" charset="-122"/>
                <a:ea typeface="宋体" panose="02010600030101010101" pitchFamily="2" charset="-122"/>
              </a:rPr>
              <a:t>不得组织会议代表旅游和与会议无关的参观</a:t>
            </a:r>
            <a:endParaRPr lang="en-US" altLang="zh-CN"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11.</a:t>
            </a:r>
            <a:r>
              <a:rPr lang="zh-CN" altLang="en-US" sz="1900" dirty="0">
                <a:solidFill>
                  <a:srgbClr val="FF0000"/>
                </a:solidFill>
                <a:latin typeface="宋体" panose="02010600030101010101" pitchFamily="2" charset="-122"/>
                <a:ea typeface="宋体" panose="02010600030101010101" pitchFamily="2" charset="-122"/>
              </a:rPr>
              <a:t>不得配发洗漱用品</a:t>
            </a:r>
            <a:endParaRPr lang="zh-CN" altLang="en-US" sz="1900" dirty="0">
              <a:solidFill>
                <a:srgbClr val="FF0000"/>
              </a:solidFill>
              <a:latin typeface="宋体" panose="02010600030101010101" pitchFamily="2" charset="-122"/>
              <a:ea typeface="宋体" panose="02010600030101010101" pitchFamily="2" charset="-122"/>
            </a:endParaRPr>
          </a:p>
          <a:p>
            <a:pPr defTabSz="914400">
              <a:lnSpc>
                <a:spcPts val="2500"/>
              </a:lnSpc>
              <a:spcBef>
                <a:spcPts val="0"/>
              </a:spcBef>
            </a:pPr>
            <a:r>
              <a:rPr lang="en-US" altLang="zh-CN" sz="2000" dirty="0">
                <a:solidFill>
                  <a:srgbClr val="FF0000"/>
                </a:solidFill>
                <a:latin typeface="黑体" panose="02010609060101010101" pitchFamily="49" charset="-122"/>
                <a:ea typeface="黑体" panose="02010609060101010101" pitchFamily="49" charset="-122"/>
              </a:rPr>
              <a:t>         </a:t>
            </a:r>
            <a:endParaRPr lang="en-US" altLang="zh-CN" sz="2000" dirty="0">
              <a:solidFill>
                <a:srgbClr val="FF0000"/>
              </a:solidFill>
              <a:latin typeface="宋体" panose="02010600030101010101" pitchFamily="2" charset="-122"/>
              <a:ea typeface="宋体" panose="02010600030101010101" pitchFamily="2" charset="-122"/>
            </a:endParaRPr>
          </a:p>
          <a:p>
            <a:pPr defTabSz="914400">
              <a:lnSpc>
                <a:spcPts val="2300"/>
              </a:lnSpc>
            </a:pPr>
            <a:endParaRPr lang="zh-CN" altLang="en-US" sz="18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Rectangle 2"/>
          <p:cNvSpPr>
            <a:spLocks noGrp="1" noChangeArrowheads="1"/>
          </p:cNvSpPr>
          <p:nvPr>
            <p:ph type="ctrTitle"/>
          </p:nvPr>
        </p:nvSpPr>
        <p:spPr>
          <a:xfrm>
            <a:off x="149225" y="1214120"/>
            <a:ext cx="8845550" cy="4648200"/>
          </a:xfrm>
        </p:spPr>
        <p:txBody>
          <a:bodyPr vert="horz" wrap="square" lIns="91440" tIns="45720" rIns="91440" bIns="45720" numCol="1" anchor="t" anchorCtr="0" compatLnSpc="1"/>
          <a:lstStyle/>
          <a:p>
            <a:pPr marL="0" marR="0" lvl="0" indent="0" algn="l" defTabSz="914400" rtl="0" latinLnBrk="0">
              <a:lnSpc>
                <a:spcPts val="3500"/>
              </a:lnSpc>
              <a:spcBef>
                <a:spcPct val="0"/>
              </a:spcBef>
              <a:spcAft>
                <a:spcPct val="0"/>
              </a:spcAft>
              <a:buClrTx/>
              <a:buSzTx/>
              <a:buFontTx/>
              <a:buNone/>
              <a:defRPr/>
            </a:pPr>
            <a:r>
              <a:rPr kumimoji="0" lang="en-US" altLang="zh-CN" sz="2000" b="0" i="0" u="none" strike="noStrike" kern="0" cap="none" spc="0" normalizeH="0" baseline="0" noProof="0" dirty="0" smtClean="0">
                <a:ln>
                  <a:noFill/>
                </a:ln>
                <a:solidFill>
                  <a:srgbClr val="00B0F0"/>
                </a:solidFill>
                <a:effectLst/>
                <a:uLnTx/>
                <a:uFillTx/>
                <a:latin typeface="+mj-lt"/>
                <a:ea typeface="+mj-ea"/>
                <a:cs typeface="+mj-cs"/>
              </a:rPr>
              <a:t> </a:t>
            </a:r>
            <a:r>
              <a:rPr kumimoji="0" lang="en-US" altLang="zh-CN" sz="2000" b="1" i="0" u="none" strike="noStrike" kern="0" cap="none" spc="0" normalizeH="0" baseline="0" noProof="0" dirty="0" smtClean="0">
                <a:ln>
                  <a:noFill/>
                </a:ln>
                <a:solidFill>
                  <a:srgbClr val="00B0F0"/>
                </a:solidFill>
                <a:effectLst/>
                <a:uLnTx/>
                <a:uFillTx/>
                <a:latin typeface="+mj-lt"/>
                <a:ea typeface="+mj-ea"/>
                <a:cs typeface="+mj-cs"/>
              </a:rPr>
              <a:t>      </a:t>
            </a:r>
            <a:r>
              <a:rPr kumimoji="0" lang="zh-CN" sz="2000" b="1" i="0" u="none" strike="noStrike" kern="0" cap="none" spc="0" normalizeH="0" baseline="0" noProof="0" dirty="0" smtClean="0">
                <a:ln>
                  <a:noFill/>
                </a:ln>
                <a:solidFill>
                  <a:srgbClr val="00B0F0"/>
                </a:solidFill>
                <a:effectLst/>
                <a:uLnTx/>
                <a:uFillTx/>
                <a:latin typeface="+mj-lt"/>
                <a:ea typeface="+mj-ea"/>
                <a:cs typeface="+mj-cs"/>
              </a:rPr>
              <a:t>一、</a:t>
            </a:r>
            <a:r>
              <a:rPr kumimoji="0" lang="zh-CN" altLang="en-US" sz="2000" b="1" i="0" u="none" strike="noStrike" kern="0" cap="none" spc="0" normalizeH="0" baseline="0" noProof="0" dirty="0" smtClean="0">
                <a:ln>
                  <a:noFill/>
                </a:ln>
                <a:solidFill>
                  <a:srgbClr val="00B0F0"/>
                </a:solidFill>
                <a:effectLst/>
                <a:uLnTx/>
                <a:uFillTx/>
                <a:latin typeface="+mj-lt"/>
                <a:ea typeface="+mj-ea"/>
                <a:cs typeface="+mj-cs"/>
              </a:rPr>
              <a:t>政策</a:t>
            </a:r>
            <a:r>
              <a:rPr kumimoji="0" lang="zh-CN" sz="2000" b="1" i="0" u="none" strike="noStrike" kern="0" cap="none" spc="0" normalizeH="0" baseline="0" noProof="0" dirty="0" smtClean="0">
                <a:ln>
                  <a:noFill/>
                </a:ln>
                <a:solidFill>
                  <a:srgbClr val="00B0F0"/>
                </a:solidFill>
                <a:effectLst/>
                <a:uLnTx/>
                <a:uFillTx/>
                <a:latin typeface="+mj-lt"/>
                <a:ea typeface="+mj-ea"/>
                <a:cs typeface="+mj-cs"/>
              </a:rPr>
              <a:t>依据：</a:t>
            </a:r>
            <a:br>
              <a:rPr kumimoji="0" lang="zh-CN" sz="2000" b="1"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    1.《</a:t>
            </a:r>
            <a:r>
              <a:rPr kumimoji="0" lang="zh-CN" altLang="en-US" sz="2000" b="1" i="0" u="none" strike="noStrike" kern="0" cap="none" spc="0" normalizeH="0" baseline="0" noProof="0" dirty="0" smtClean="0">
                <a:ln>
                  <a:noFill/>
                </a:ln>
                <a:solidFill>
                  <a:schemeClr val="tx2"/>
                </a:solidFill>
                <a:effectLst/>
                <a:uLnTx/>
                <a:uFillTx/>
                <a:latin typeface="+mn-ea"/>
                <a:ea typeface="+mn-ea"/>
                <a:cs typeface="+mj-cs"/>
              </a:rPr>
              <a:t>甘肃省省级党政机关差旅费管理办法</a:t>
            </a: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a:t>
            </a:r>
            <a:r>
              <a:rPr kumimoji="0" sz="2000" b="1" i="0" u="none" strike="noStrike" kern="0" cap="none" spc="0" normalizeH="0" baseline="0" noProof="0" dirty="0" smtClean="0">
                <a:ln>
                  <a:noFill/>
                </a:ln>
                <a:solidFill>
                  <a:schemeClr val="tx2"/>
                </a:solidFill>
                <a:effectLst/>
                <a:uLnTx/>
                <a:uFillTx/>
                <a:latin typeface="+mn-ea"/>
                <a:ea typeface="+mn-ea"/>
                <a:cs typeface="+mj-cs"/>
              </a:rPr>
              <a:t>（甘办发〔2014〕57号）</a:t>
            </a:r>
            <a:br>
              <a:rPr kumimoji="0" lang="zh-CN" altLang="en-US" sz="2000" b="1" i="0" u="none" strike="noStrike" kern="0" cap="none" spc="0" normalizeH="0" baseline="0" noProof="0" dirty="0" smtClean="0">
                <a:ln>
                  <a:noFill/>
                </a:ln>
                <a:solidFill>
                  <a:schemeClr val="tx2"/>
                </a:solidFill>
                <a:effectLst/>
                <a:uLnTx/>
                <a:uFillTx/>
                <a:latin typeface="+mn-ea"/>
                <a:ea typeface="+mn-ea"/>
                <a:cs typeface="+mj-cs"/>
              </a:rPr>
            </a:br>
            <a:r>
              <a:rPr kumimoji="0" lang="zh-CN" altLang="en-US" sz="2000" b="1" i="0" u="none" strike="noStrike" kern="0" cap="none" spc="0" normalizeH="0" baseline="0" noProof="0" dirty="0" smtClean="0">
                <a:ln>
                  <a:noFill/>
                </a:ln>
                <a:solidFill>
                  <a:schemeClr val="tx2"/>
                </a:solidFill>
                <a:effectLst/>
                <a:uLnTx/>
                <a:uFillTx/>
                <a:latin typeface="+mn-ea"/>
                <a:ea typeface="+mn-ea"/>
                <a:cs typeface="+mj-cs"/>
              </a:rPr>
              <a:t>    </a:t>
            </a: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2.《甘肃省财政厅关于印发&lt;甘肃省省级党政机关差旅费管理办法有关问题解答&gt;的通知》（甘财行〔2014〕187号）</a:t>
            </a:r>
            <a:b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b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    3.</a:t>
            </a:r>
            <a:r>
              <a:rPr kumimoji="0" lang="zh-CN" altLang="zh-CN" sz="2000" b="1" i="0" u="none" strike="noStrike" kern="0" cap="none" spc="0" normalizeH="0" baseline="0" noProof="0" dirty="0" smtClean="0">
                <a:ln>
                  <a:noFill/>
                </a:ln>
                <a:solidFill>
                  <a:schemeClr val="tx2"/>
                </a:solidFill>
                <a:effectLst/>
                <a:uLnTx/>
                <a:uFillTx/>
                <a:latin typeface="+mn-ea"/>
                <a:ea typeface="+mn-ea"/>
                <a:cs typeface="+mj-cs"/>
              </a:rPr>
              <a:t>《</a:t>
            </a:r>
            <a:r>
              <a:rPr kumimoji="0" lang="zh-CN" sz="2000" b="1" i="0" u="none" strike="noStrike" kern="0" cap="none" spc="0" normalizeH="0" baseline="0" noProof="0" dirty="0" smtClean="0">
                <a:ln>
                  <a:noFill/>
                </a:ln>
                <a:solidFill>
                  <a:schemeClr val="tx2"/>
                </a:solidFill>
                <a:effectLst/>
                <a:uLnTx/>
                <a:uFillTx/>
                <a:latin typeface="+mn-ea"/>
                <a:ea typeface="+mn-ea"/>
                <a:cs typeface="+mj-cs"/>
              </a:rPr>
              <a:t>甘肃省财政厅关于调整省级党政机关差旅住宿费标准等有关问题的</a:t>
            </a:r>
            <a:r>
              <a:rPr kumimoji="0" lang="zh-CN" altLang="en-US" sz="2000" b="1" i="0" u="none" strike="noStrike" kern="0" cap="none" spc="0" normalizeH="0" baseline="0" noProof="0" dirty="0" smtClean="0">
                <a:ln>
                  <a:noFill/>
                </a:ln>
                <a:solidFill>
                  <a:schemeClr val="tx2"/>
                </a:solidFill>
                <a:effectLst/>
                <a:uLnTx/>
                <a:uFillTx/>
                <a:latin typeface="+mn-ea"/>
                <a:ea typeface="+mn-ea"/>
                <a:cs typeface="+mj-cs"/>
              </a:rPr>
              <a:t>通</a:t>
            </a:r>
            <a:r>
              <a:rPr kumimoji="0" lang="zh-CN" sz="2000" b="1" i="0" u="none" strike="noStrike" kern="0" cap="none" spc="0" normalizeH="0" baseline="0" noProof="0" dirty="0" smtClean="0">
                <a:ln>
                  <a:noFill/>
                </a:ln>
                <a:solidFill>
                  <a:schemeClr val="tx2"/>
                </a:solidFill>
                <a:effectLst/>
                <a:uLnTx/>
                <a:uFillTx/>
                <a:latin typeface="+mn-ea"/>
                <a:ea typeface="+mn-ea"/>
                <a:cs typeface="+mj-cs"/>
              </a:rPr>
              <a:t>知</a:t>
            </a: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a:t>
            </a:r>
            <a:r>
              <a:rPr kumimoji="0" lang="zh-CN" altLang="en-US" sz="2000" b="1" i="0" u="none" strike="noStrike" kern="0" cap="none" spc="0" normalizeH="0" baseline="0" noProof="0" dirty="0" smtClean="0">
                <a:ln>
                  <a:noFill/>
                </a:ln>
                <a:solidFill>
                  <a:schemeClr val="tx2"/>
                </a:solidFill>
                <a:effectLst/>
                <a:uLnTx/>
                <a:uFillTx/>
                <a:latin typeface="+mn-ea"/>
                <a:ea typeface="+mn-ea"/>
                <a:cs typeface="+mj-cs"/>
              </a:rPr>
              <a:t>（</a:t>
            </a:r>
            <a:r>
              <a:rPr kumimoji="0" lang="zh-CN" sz="2000" b="1" i="0" u="none" strike="noStrike" kern="0" cap="none" spc="0" normalizeH="0" baseline="0" noProof="0" dirty="0" smtClean="0">
                <a:ln>
                  <a:noFill/>
                </a:ln>
                <a:solidFill>
                  <a:schemeClr val="tx2"/>
                </a:solidFill>
                <a:effectLst/>
                <a:uLnTx/>
                <a:uFillTx/>
                <a:latin typeface="+mn-ea"/>
                <a:ea typeface="+mn-ea"/>
                <a:cs typeface="+mj-cs"/>
              </a:rPr>
              <a:t>甘财行</a:t>
            </a:r>
            <a:r>
              <a:rPr lang="en-US" altLang="zh-CN" sz="2000" b="1" noProof="0" dirty="0" smtClean="0">
                <a:ln>
                  <a:noFill/>
                </a:ln>
                <a:effectLst/>
                <a:uLnTx/>
                <a:uFillTx/>
                <a:latin typeface="+mn-ea"/>
                <a:ea typeface="+mn-ea"/>
                <a:sym typeface="+mn-ea"/>
              </a:rPr>
              <a:t>〔2015〕</a:t>
            </a: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147</a:t>
            </a:r>
            <a:r>
              <a:rPr kumimoji="0" lang="zh-CN" sz="2000" b="1" i="0" u="none" strike="noStrike" kern="0" cap="none" spc="0" normalizeH="0" baseline="0" noProof="0" dirty="0" smtClean="0">
                <a:ln>
                  <a:noFill/>
                </a:ln>
                <a:solidFill>
                  <a:schemeClr val="tx2"/>
                </a:solidFill>
                <a:effectLst/>
                <a:uLnTx/>
                <a:uFillTx/>
                <a:latin typeface="+mn-ea"/>
                <a:ea typeface="+mn-ea"/>
                <a:cs typeface="+mj-cs"/>
              </a:rPr>
              <a:t>号）</a:t>
            </a: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 </a:t>
            </a:r>
            <a:b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b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    4.《关于高等学校在开展招生宣传和开拓毕业生就业市场等因公外出活动中进一步严格落实中央八项规定精神的若干规定》甘教党〔2016〕115号）</a:t>
            </a:r>
            <a:b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b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    5.《西北师范大学贯彻落实中央八项规定实施细则的实施办法》的通知</a:t>
            </a:r>
            <a:r>
              <a:rPr lang="zh-CN" altLang="en-US" sz="2000" b="1" noProof="0" dirty="0" smtClean="0">
                <a:ln>
                  <a:noFill/>
                </a:ln>
                <a:effectLst/>
                <a:uLnTx/>
                <a:uFillTx/>
                <a:latin typeface="+mn-ea"/>
                <a:ea typeface="+mn-ea"/>
                <a:sym typeface="+mn-ea"/>
              </a:rPr>
              <a:t>（西师党发</a:t>
            </a:r>
            <a:r>
              <a:rPr lang="en-US" altLang="zh-CN" sz="2000" b="1" noProof="0" dirty="0" smtClean="0">
                <a:ln>
                  <a:noFill/>
                </a:ln>
                <a:effectLst/>
                <a:uLnTx/>
                <a:uFillTx/>
                <a:latin typeface="+mn-ea"/>
                <a:ea typeface="+mn-ea"/>
                <a:sym typeface="+mn-ea"/>
              </a:rPr>
              <a:t>〔2018〕16</a:t>
            </a:r>
            <a:r>
              <a:rPr lang="zh-CN" sz="2000" b="1" noProof="0" dirty="0" smtClean="0">
                <a:ln>
                  <a:noFill/>
                </a:ln>
                <a:effectLst/>
                <a:uLnTx/>
                <a:uFillTx/>
                <a:latin typeface="+mn-ea"/>
                <a:ea typeface="+mn-ea"/>
                <a:sym typeface="+mn-ea"/>
              </a:rPr>
              <a:t>号）</a:t>
            </a:r>
            <a:r>
              <a:rPr lang="en-US" altLang="zh-CN" sz="2000" b="1" noProof="0" dirty="0" smtClean="0">
                <a:ln>
                  <a:noFill/>
                </a:ln>
                <a:effectLst/>
                <a:uLnTx/>
                <a:uFillTx/>
                <a:latin typeface="+mn-ea"/>
                <a:ea typeface="+mn-ea"/>
                <a:sym typeface="+mn-ea"/>
              </a:rPr>
              <a:t> </a:t>
            </a:r>
            <a:br>
              <a:rPr lang="en-US" altLang="zh-CN" sz="2000" b="1" noProof="0" dirty="0" smtClean="0">
                <a:ln>
                  <a:noFill/>
                </a:ln>
                <a:effectLst/>
                <a:uLnTx/>
                <a:uFillTx/>
                <a:latin typeface="+mn-ea"/>
                <a:ea typeface="+mn-ea"/>
                <a:sym typeface="+mn-ea"/>
              </a:rPr>
            </a:b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    6.</a:t>
            </a:r>
            <a:r>
              <a:rPr kumimoji="0" lang="zh-CN" altLang="zh-CN" sz="2000" b="1" i="0" u="none" strike="noStrike" kern="0" cap="none" spc="0" normalizeH="0" baseline="0" noProof="0" dirty="0" smtClean="0">
                <a:ln>
                  <a:noFill/>
                </a:ln>
                <a:solidFill>
                  <a:schemeClr val="tx2"/>
                </a:solidFill>
                <a:effectLst/>
                <a:uLnTx/>
                <a:uFillTx/>
                <a:latin typeface="+mn-ea"/>
                <a:ea typeface="+mn-ea"/>
                <a:cs typeface="+mj-cs"/>
              </a:rPr>
              <a:t>《</a:t>
            </a:r>
            <a:r>
              <a:rPr kumimoji="0" lang="zh-CN" sz="2000" b="1" i="0" u="none" strike="noStrike" kern="0" cap="none" spc="0" normalizeH="0" baseline="0" noProof="0" dirty="0" smtClean="0">
                <a:ln>
                  <a:noFill/>
                </a:ln>
                <a:solidFill>
                  <a:schemeClr val="tx2"/>
                </a:solidFill>
                <a:effectLst/>
                <a:uLnTx/>
                <a:uFillTx/>
                <a:latin typeface="+mn-ea"/>
                <a:ea typeface="+mn-ea"/>
                <a:cs typeface="+mj-cs"/>
              </a:rPr>
              <a:t>西北师范大学国内公务差旅费管理办法</a:t>
            </a:r>
            <a:r>
              <a:rPr kumimoji="0" lang="zh-CN" altLang="zh-CN" sz="2000" b="1" i="0" u="none" strike="noStrike" kern="0" cap="none" spc="0" normalizeH="0" baseline="0" noProof="0" dirty="0" smtClean="0">
                <a:ln>
                  <a:noFill/>
                </a:ln>
                <a:solidFill>
                  <a:schemeClr val="tx2"/>
                </a:solidFill>
                <a:effectLst/>
                <a:uLnTx/>
                <a:uFillTx/>
                <a:latin typeface="+mn-ea"/>
                <a:ea typeface="+mn-ea"/>
                <a:cs typeface="+mj-cs"/>
              </a:rPr>
              <a:t>》</a:t>
            </a:r>
            <a:r>
              <a:rPr kumimoji="0" sz="2000" b="1" i="0" u="none" strike="noStrike" kern="0" cap="none" spc="0" normalizeH="0" baseline="0" noProof="0" dirty="0" smtClean="0">
                <a:ln>
                  <a:noFill/>
                </a:ln>
                <a:solidFill>
                  <a:schemeClr val="tx2"/>
                </a:solidFill>
                <a:effectLst/>
                <a:uLnTx/>
                <a:uFillTx/>
                <a:latin typeface="+mn-ea"/>
                <a:ea typeface="+mn-ea"/>
                <a:cs typeface="+mj-cs"/>
              </a:rPr>
              <a:t>（</a:t>
            </a:r>
            <a:r>
              <a:rPr kumimoji="0" lang="zh-CN" sz="2000" b="1" i="0" u="none" strike="noStrike" kern="0" cap="none" spc="0" normalizeH="0" baseline="0" noProof="0" dirty="0" smtClean="0">
                <a:ln>
                  <a:noFill/>
                </a:ln>
                <a:solidFill>
                  <a:schemeClr val="tx2"/>
                </a:solidFill>
                <a:effectLst/>
                <a:uLnTx/>
                <a:uFillTx/>
                <a:latin typeface="+mn-ea"/>
                <a:ea typeface="+mn-ea"/>
                <a:cs typeface="+mj-cs"/>
              </a:rPr>
              <a:t>西师发</a:t>
            </a:r>
            <a:r>
              <a:rPr kumimoji="0" sz="2000" b="1" i="0" u="none" strike="noStrike" kern="0" cap="none" spc="0" normalizeH="0" baseline="0" noProof="0" dirty="0" smtClean="0">
                <a:ln>
                  <a:noFill/>
                </a:ln>
                <a:solidFill>
                  <a:schemeClr val="tx2"/>
                </a:solidFill>
                <a:effectLst/>
                <a:uLnTx/>
                <a:uFillTx/>
                <a:latin typeface="+mn-ea"/>
                <a:ea typeface="+mn-ea"/>
                <a:cs typeface="+mj-cs"/>
              </a:rPr>
              <a:t>〔201</a:t>
            </a:r>
            <a:r>
              <a:rPr kumimoji="0" lang="en-US" sz="2000" b="1" i="0" u="none" strike="noStrike" kern="0" cap="none" spc="0" normalizeH="0" baseline="0" noProof="0" dirty="0" smtClean="0">
                <a:ln>
                  <a:noFill/>
                </a:ln>
                <a:solidFill>
                  <a:schemeClr val="tx2"/>
                </a:solidFill>
                <a:effectLst/>
                <a:uLnTx/>
                <a:uFillTx/>
                <a:latin typeface="+mn-ea"/>
                <a:ea typeface="+mn-ea"/>
                <a:cs typeface="+mj-cs"/>
              </a:rPr>
              <a:t>8</a:t>
            </a:r>
            <a:r>
              <a:rPr kumimoji="0" sz="2000" b="1" i="0" u="none" strike="noStrike" kern="0" cap="none" spc="0" normalizeH="0" baseline="0" noProof="0" dirty="0" smtClean="0">
                <a:ln>
                  <a:noFill/>
                </a:ln>
                <a:solidFill>
                  <a:schemeClr val="tx2"/>
                </a:solidFill>
                <a:effectLst/>
                <a:uLnTx/>
                <a:uFillTx/>
                <a:latin typeface="+mn-ea"/>
                <a:ea typeface="+mn-ea"/>
                <a:cs typeface="+mj-cs"/>
              </a:rPr>
              <a:t>〕</a:t>
            </a:r>
            <a:r>
              <a:rPr kumimoji="0" lang="en-US" sz="2000" b="1" i="0" u="none" strike="noStrike" kern="0" cap="none" spc="0" normalizeH="0" baseline="0" noProof="0" dirty="0" smtClean="0">
                <a:ln>
                  <a:noFill/>
                </a:ln>
                <a:solidFill>
                  <a:schemeClr val="tx2"/>
                </a:solidFill>
                <a:effectLst/>
                <a:uLnTx/>
                <a:uFillTx/>
                <a:latin typeface="+mn-ea"/>
                <a:ea typeface="+mn-ea"/>
                <a:cs typeface="+mj-cs"/>
              </a:rPr>
              <a:t>76</a:t>
            </a:r>
            <a:r>
              <a:rPr kumimoji="0" sz="2000" b="1" i="0" u="none" strike="noStrike" kern="0" cap="none" spc="0" normalizeH="0" baseline="0" noProof="0" dirty="0" smtClean="0">
                <a:ln>
                  <a:noFill/>
                </a:ln>
                <a:solidFill>
                  <a:schemeClr val="tx2"/>
                </a:solidFill>
                <a:effectLst/>
                <a:uLnTx/>
                <a:uFillTx/>
                <a:latin typeface="+mn-ea"/>
                <a:ea typeface="+mn-ea"/>
                <a:cs typeface="+mj-cs"/>
              </a:rPr>
              <a:t>号）</a:t>
            </a:r>
            <a:br>
              <a:rPr kumimoji="0" sz="2000" b="1" i="0" u="none" strike="noStrike" kern="0" cap="none" spc="0" normalizeH="0" baseline="0" noProof="0" dirty="0" smtClean="0">
                <a:ln>
                  <a:noFill/>
                </a:ln>
                <a:solidFill>
                  <a:schemeClr val="tx2"/>
                </a:solidFill>
                <a:effectLst/>
                <a:uLnTx/>
                <a:uFillTx/>
                <a:latin typeface="+mn-ea"/>
                <a:ea typeface="+mn-ea"/>
                <a:cs typeface="+mj-cs"/>
              </a:rPr>
            </a:br>
            <a:r>
              <a:rPr kumimoji="0" sz="2000" b="1" i="0" u="none" strike="noStrike" kern="0" cap="none" spc="0" normalizeH="0" baseline="0" noProof="0" dirty="0" smtClean="0">
                <a:ln>
                  <a:noFill/>
                </a:ln>
                <a:solidFill>
                  <a:schemeClr val="tx2"/>
                </a:solidFill>
                <a:effectLst/>
                <a:uLnTx/>
                <a:uFillTx/>
                <a:latin typeface="+mn-ea"/>
                <a:ea typeface="+mn-ea"/>
                <a:cs typeface="+mj-cs"/>
              </a:rPr>
              <a:t>    </a:t>
            </a:r>
            <a:r>
              <a:rPr kumimoji="0" lang="en-US" sz="2000" b="1" i="0" u="none" strike="noStrike" kern="0" cap="none" spc="0" normalizeH="0" baseline="0" noProof="0" dirty="0" smtClean="0">
                <a:ln>
                  <a:noFill/>
                </a:ln>
                <a:solidFill>
                  <a:schemeClr val="tx2"/>
                </a:solidFill>
                <a:effectLst/>
                <a:uLnTx/>
                <a:uFillTx/>
                <a:latin typeface="+mn-ea"/>
                <a:ea typeface="+mn-ea"/>
                <a:cs typeface="+mj-cs"/>
              </a:rPr>
              <a:t>7</a:t>
            </a:r>
            <a:r>
              <a:rPr kumimoji="0" lang="en-US" sz="2000" b="1" i="0" u="none" strike="noStrike" kern="0" cap="none" spc="0" normalizeH="0" baseline="0" noProof="0" dirty="0" smtClean="0">
                <a:ln>
                  <a:noFill/>
                </a:ln>
                <a:solidFill>
                  <a:schemeClr val="tx2"/>
                </a:solidFill>
                <a:effectLst/>
                <a:uLnTx/>
                <a:uFillTx/>
                <a:latin typeface="+mn-ea"/>
                <a:ea typeface="+mn-ea"/>
                <a:cs typeface="+mj-cs"/>
              </a:rPr>
              <a:t>.</a:t>
            </a:r>
            <a:r>
              <a:rPr lang="zh-CN" altLang="zh-CN" sz="2000" b="1" noProof="0" dirty="0" smtClean="0">
                <a:ln>
                  <a:noFill/>
                </a:ln>
                <a:effectLst/>
                <a:uLnTx/>
                <a:uFillTx/>
                <a:latin typeface="+mn-ea"/>
                <a:ea typeface="+mn-ea"/>
                <a:sym typeface="+mn-ea"/>
              </a:rPr>
              <a:t>《</a:t>
            </a:r>
            <a:r>
              <a:rPr lang="zh-CN" sz="2000" b="1" noProof="0" dirty="0" smtClean="0">
                <a:ln>
                  <a:noFill/>
                </a:ln>
                <a:effectLst/>
                <a:uLnTx/>
                <a:uFillTx/>
                <a:latin typeface="+mn-ea"/>
                <a:ea typeface="+mn-ea"/>
                <a:sym typeface="+mn-ea"/>
              </a:rPr>
              <a:t>西北师范大学科研项目经费管理办法</a:t>
            </a:r>
            <a:r>
              <a:rPr lang="zh-CN" altLang="zh-CN" sz="2000" b="1" noProof="0" dirty="0" smtClean="0">
                <a:ln>
                  <a:noFill/>
                </a:ln>
                <a:effectLst/>
                <a:uLnTx/>
                <a:uFillTx/>
                <a:latin typeface="+mn-ea"/>
                <a:ea typeface="+mn-ea"/>
                <a:sym typeface="+mn-ea"/>
              </a:rPr>
              <a:t>》</a:t>
            </a:r>
            <a:r>
              <a:rPr lang="zh-CN" sz="2000" b="1" noProof="0" dirty="0" smtClean="0">
                <a:ln>
                  <a:noFill/>
                </a:ln>
                <a:effectLst/>
                <a:uLnTx/>
                <a:uFillTx/>
                <a:latin typeface="+mn-ea"/>
                <a:ea typeface="+mn-ea"/>
                <a:sym typeface="+mn-ea"/>
              </a:rPr>
              <a:t>（西师发</a:t>
            </a:r>
            <a:r>
              <a:rPr lang="en-US" altLang="zh-CN" sz="2000" b="1" noProof="0" dirty="0" smtClean="0">
                <a:ln>
                  <a:noFill/>
                </a:ln>
                <a:effectLst/>
                <a:uLnTx/>
                <a:uFillTx/>
                <a:latin typeface="+mn-ea"/>
                <a:ea typeface="+mn-ea"/>
                <a:sym typeface="+mn-ea"/>
              </a:rPr>
              <a:t>[2018] 92</a:t>
            </a:r>
            <a:r>
              <a:rPr lang="zh-CN" sz="2000" b="1" noProof="0" dirty="0" smtClean="0">
                <a:ln>
                  <a:noFill/>
                </a:ln>
                <a:effectLst/>
                <a:uLnTx/>
                <a:uFillTx/>
                <a:latin typeface="+mn-ea"/>
                <a:ea typeface="+mn-ea"/>
                <a:sym typeface="+mn-ea"/>
              </a:rPr>
              <a:t>号）</a:t>
            </a: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             </a:t>
            </a:r>
            <a:b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b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 </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sz="2000" b="1"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     </a:t>
            </a:r>
            <a:br>
              <a:rPr kumimoji="0" lang="en-US" altLang="zh-CN" sz="2000" b="0"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0" i="0" u="none" strike="noStrike" kern="0" cap="none" spc="0" normalizeH="0" baseline="0" noProof="0" dirty="0" smtClean="0">
                <a:ln>
                  <a:noFill/>
                </a:ln>
                <a:solidFill>
                  <a:schemeClr val="tx2"/>
                </a:solidFill>
                <a:effectLst/>
                <a:uLnTx/>
                <a:uFillTx/>
                <a:latin typeface="+mj-lt"/>
                <a:ea typeface="+mj-ea"/>
                <a:cs typeface="+mj-cs"/>
              </a:rPr>
              <a:t>     </a:t>
            </a:r>
            <a:br>
              <a:rPr kumimoji="0" lang="en-US" alt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endPar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endParaRPr>
          </a:p>
        </p:txBody>
      </p:sp>
      <p:sp>
        <p:nvSpPr>
          <p:cNvPr id="3075" name="TextBox 2"/>
          <p:cNvSpPr txBox="1"/>
          <p:nvPr/>
        </p:nvSpPr>
        <p:spPr>
          <a:xfrm>
            <a:off x="1600200" y="304800"/>
            <a:ext cx="5029200" cy="570865"/>
          </a:xfrm>
          <a:prstGeom prst="rect">
            <a:avLst/>
          </a:prstGeom>
          <a:noFill/>
          <a:ln w="9525">
            <a:noFill/>
          </a:ln>
        </p:spPr>
        <p:txBody>
          <a:bodyPr>
            <a:spAutoFit/>
          </a:bodyPr>
          <a:p>
            <a:r>
              <a:rPr lang="zh-CN" altLang="en-US" sz="2400" dirty="0">
                <a:solidFill>
                  <a:srgbClr val="FF0000"/>
                </a:solidFill>
                <a:latin typeface="黑体" panose="02010609060101010101" pitchFamily="49" charset="-122"/>
              </a:rPr>
              <a:t>国内差旅费报销指南</a:t>
            </a:r>
            <a:endParaRPr lang="zh-CN" altLang="en-US" sz="2400" dirty="0">
              <a:solidFill>
                <a:srgbClr val="FF0000"/>
              </a:solidFill>
              <a:latin typeface="黑体" panose="02010609060101010101" pitchFamily="49" charset="-122"/>
            </a:endParaRPr>
          </a:p>
        </p:txBody>
      </p:sp>
    </p:spTree>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Rectangle 2"/>
          <p:cNvSpPr>
            <a:spLocks noGrp="1" noChangeArrowheads="1"/>
          </p:cNvSpPr>
          <p:nvPr>
            <p:ph type="ctrTitle"/>
          </p:nvPr>
        </p:nvSpPr>
        <p:spPr>
          <a:xfrm>
            <a:off x="469265" y="1232535"/>
            <a:ext cx="8205470" cy="4648200"/>
          </a:xfrm>
        </p:spPr>
        <p:txBody>
          <a:bodyPr vert="horz" wrap="square" lIns="91440" tIns="45720" rIns="91440" bIns="45720" numCol="1" anchor="t" anchorCtr="0" compatLnSpc="1"/>
          <a:lstStyle/>
          <a:p>
            <a:pPr marL="0" marR="0" lvl="0" indent="0" algn="l" defTabSz="914400" rtl="0" latinLnBrk="0">
              <a:lnSpc>
                <a:spcPts val="3100"/>
              </a:lnSpc>
              <a:spcBef>
                <a:spcPct val="0"/>
              </a:spcBef>
              <a:spcAft>
                <a:spcPct val="0"/>
              </a:spcAft>
              <a:buClrTx/>
              <a:buSzTx/>
              <a:buFontTx/>
              <a:buNone/>
              <a:defRPr/>
            </a:pPr>
            <a:r>
              <a:rPr kumimoji="0" lang="en-US" altLang="zh-CN" sz="2000" b="0" i="0" u="none" strike="noStrike" kern="0" cap="none" spc="0" normalizeH="0" baseline="0" noProof="0" dirty="0" smtClean="0">
                <a:ln>
                  <a:noFill/>
                </a:ln>
                <a:solidFill>
                  <a:srgbClr val="00B0F0"/>
                </a:solidFill>
                <a:effectLst/>
                <a:uLnTx/>
                <a:uFillTx/>
                <a:latin typeface="+mj-lt"/>
                <a:ea typeface="+mj-ea"/>
                <a:cs typeface="+mj-cs"/>
              </a:rPr>
              <a:t> </a:t>
            </a:r>
            <a:r>
              <a:rPr kumimoji="0" lang="en-US" altLang="zh-CN" sz="2000" b="1" i="0" u="none" strike="noStrike" kern="0" cap="none" spc="0" normalizeH="0" baseline="0" noProof="0" dirty="0" smtClean="0">
                <a:ln>
                  <a:noFill/>
                </a:ln>
                <a:solidFill>
                  <a:srgbClr val="00B0F0"/>
                </a:solidFill>
                <a:effectLst/>
                <a:uLnTx/>
                <a:uFillTx/>
                <a:latin typeface="+mj-lt"/>
                <a:ea typeface="+mj-ea"/>
                <a:cs typeface="+mj-cs"/>
              </a:rPr>
              <a:t>      </a:t>
            </a:r>
            <a:r>
              <a:rPr kumimoji="0" lang="zh-CN" sz="2000" b="1" i="0" u="none" strike="noStrike" kern="0" cap="none" spc="0" normalizeH="0" baseline="0" noProof="0" dirty="0" smtClean="0">
                <a:ln>
                  <a:noFill/>
                </a:ln>
                <a:solidFill>
                  <a:srgbClr val="00B0F0"/>
                </a:solidFill>
                <a:effectLst/>
                <a:uLnTx/>
                <a:uFillTx/>
                <a:latin typeface="+mj-lt"/>
                <a:ea typeface="+mj-ea"/>
                <a:cs typeface="+mj-cs"/>
              </a:rPr>
              <a:t>差旅费</a:t>
            </a:r>
            <a:r>
              <a:rPr kumimoji="0" lang="zh-CN" sz="2000" b="1" i="0" u="none" strike="noStrike" kern="0" cap="none" spc="0" normalizeH="0" baseline="0" noProof="0" dirty="0" smtClean="0">
                <a:ln>
                  <a:noFill/>
                </a:ln>
                <a:solidFill>
                  <a:schemeClr val="tx1"/>
                </a:solidFill>
                <a:effectLst/>
                <a:uLnTx/>
                <a:uFillTx/>
                <a:latin typeface="+mj-lt"/>
                <a:ea typeface="+mj-ea"/>
                <a:cs typeface="+mj-cs"/>
              </a:rPr>
              <a:t>是指工作人员因公临时到学校常驻地以外地区出差所发生的城市间交通费、住宿费、伙食补助费、市内交通费和其他与差旅直接相关的费用。</a:t>
            </a:r>
            <a:br>
              <a:rPr kumimoji="0" lang="zh-CN" sz="2000" b="1" i="0" u="none" strike="noStrike" kern="0" cap="none" spc="0" normalizeH="0" baseline="0" noProof="0" dirty="0" smtClean="0">
                <a:ln>
                  <a:noFill/>
                </a:ln>
                <a:solidFill>
                  <a:schemeClr val="tx1"/>
                </a:solidFill>
                <a:effectLst/>
                <a:uLnTx/>
                <a:uFillTx/>
                <a:latin typeface="+mj-lt"/>
                <a:ea typeface="+mj-ea"/>
                <a:cs typeface="+mj-cs"/>
              </a:rPr>
            </a:br>
            <a:r>
              <a:rPr kumimoji="0" lang="zh-CN" sz="2000" b="1" i="0" u="none" strike="noStrike" kern="0" cap="none" spc="0" normalizeH="0" baseline="0" noProof="0" dirty="0" smtClean="0">
                <a:ln>
                  <a:noFill/>
                </a:ln>
                <a:solidFill>
                  <a:srgbClr val="00B0F0"/>
                </a:solidFill>
                <a:effectLst/>
                <a:uLnTx/>
                <a:uFillTx/>
                <a:latin typeface="+mj-lt"/>
                <a:ea typeface="+mj-ea"/>
                <a:cs typeface="+mj-cs"/>
              </a:rPr>
              <a:t>       因公出差包括：</a:t>
            </a:r>
            <a:r>
              <a:rPr kumimoji="0" lang="zh-CN" sz="2000" b="1" i="0" u="none" strike="noStrike" kern="0" cap="none" spc="0" normalizeH="0" baseline="0" noProof="0" dirty="0" smtClean="0">
                <a:ln>
                  <a:noFill/>
                </a:ln>
                <a:solidFill>
                  <a:schemeClr val="tx1"/>
                </a:solidFill>
                <a:effectLst/>
                <a:uLnTx/>
                <a:uFillTx/>
                <a:latin typeface="+mj-lt"/>
                <a:ea typeface="+mj-ea"/>
                <a:cs typeface="+mj-cs"/>
              </a:rPr>
              <a:t>教学活动、开会、培训、调研、采集数据样本、实习、学术交流、社会服务、科学研究、文化活动、教学科研管理、社会实践、考试评卷、临时性扶贫、其他差旅等。</a:t>
            </a:r>
            <a:br>
              <a:rPr kumimoji="0" lang="zh-CN" sz="2000" b="1" i="0" u="none" strike="noStrike" kern="0" cap="none" spc="0" normalizeH="0" baseline="0" noProof="0" dirty="0" smtClean="0">
                <a:ln>
                  <a:noFill/>
                </a:ln>
                <a:solidFill>
                  <a:schemeClr val="tx1"/>
                </a:solidFill>
                <a:effectLst/>
                <a:uLnTx/>
                <a:uFillTx/>
                <a:latin typeface="+mj-lt"/>
                <a:ea typeface="+mj-ea"/>
                <a:cs typeface="+mj-cs"/>
              </a:rPr>
            </a:br>
            <a:r>
              <a:rPr kumimoji="0" lang="zh-CN" sz="2000" b="1" i="0" u="none" strike="noStrike" kern="0" cap="none" spc="0" normalizeH="0" baseline="0" noProof="0" dirty="0" smtClean="0">
                <a:ln>
                  <a:noFill/>
                </a:ln>
                <a:solidFill>
                  <a:srgbClr val="00B0F0"/>
                </a:solidFill>
                <a:effectLst/>
                <a:uLnTx/>
                <a:uFillTx/>
                <a:latin typeface="+mj-lt"/>
                <a:ea typeface="+mj-ea"/>
                <a:cs typeface="+mj-cs"/>
              </a:rPr>
              <a:t>二</a:t>
            </a:r>
            <a:r>
              <a:rPr lang="zh-CN" sz="2000" b="1" noProof="0" dirty="0" smtClean="0">
                <a:ln>
                  <a:noFill/>
                </a:ln>
                <a:solidFill>
                  <a:srgbClr val="00B0F0"/>
                </a:solidFill>
                <a:effectLst/>
                <a:uLnTx/>
                <a:uFillTx/>
                <a:sym typeface="+mn-ea"/>
              </a:rPr>
              <a:t>、报销附件：</a:t>
            </a:r>
            <a:br>
              <a:rPr lang="zh-CN" altLang="en-US" sz="2000" kern="1200" noProof="0" dirty="0" smtClean="0">
                <a:latin typeface="黑体" panose="02010609060101010101" pitchFamily="49" charset="-122"/>
                <a:ea typeface="黑体" panose="02010609060101010101" pitchFamily="49" charset="-122"/>
                <a:cs typeface="+mn-cs"/>
                <a:sym typeface="+mn-ea"/>
              </a:rPr>
            </a:br>
            <a:r>
              <a:rPr lang="zh-CN" sz="2000" b="1" noProof="0" dirty="0" smtClean="0">
                <a:ln>
                  <a:noFill/>
                </a:ln>
                <a:solidFill>
                  <a:schemeClr val="tx1"/>
                </a:solidFill>
                <a:effectLst/>
                <a:uLnTx/>
                <a:uFillTx/>
                <a:sym typeface="+mn-ea"/>
              </a:rPr>
              <a:t>1</a:t>
            </a:r>
            <a:r>
              <a:rPr lang="en-US" altLang="zh-CN" sz="2000" b="1" noProof="0" dirty="0" smtClean="0">
                <a:ln>
                  <a:noFill/>
                </a:ln>
                <a:solidFill>
                  <a:schemeClr val="tx1"/>
                </a:solidFill>
                <a:effectLst/>
                <a:uLnTx/>
                <a:uFillTx/>
                <a:sym typeface="+mn-ea"/>
              </a:rPr>
              <a:t>. </a:t>
            </a:r>
            <a:r>
              <a:rPr lang="zh-CN" sz="2000" b="1" noProof="0" dirty="0" smtClean="0">
                <a:ln>
                  <a:noFill/>
                </a:ln>
                <a:solidFill>
                  <a:schemeClr val="tx1"/>
                </a:solidFill>
                <a:effectLst/>
                <a:uLnTx/>
                <a:uFillTx/>
                <a:sym typeface="+mn-ea"/>
              </a:rPr>
              <a:t>西北师范大学教职工出差（请假）审批表</a:t>
            </a:r>
            <a:br>
              <a:rPr lang="zh-CN" sz="2000" b="1" noProof="0" dirty="0" smtClean="0">
                <a:ln>
                  <a:noFill/>
                </a:ln>
                <a:solidFill>
                  <a:schemeClr val="tx1"/>
                </a:solidFill>
                <a:effectLst/>
                <a:uLnTx/>
                <a:uFillTx/>
                <a:sym typeface="+mn-ea"/>
              </a:rPr>
            </a:br>
            <a:r>
              <a:rPr lang="zh-CN" sz="2000" b="1" noProof="0" dirty="0" smtClean="0">
                <a:ln>
                  <a:noFill/>
                </a:ln>
                <a:solidFill>
                  <a:schemeClr val="tx1"/>
                </a:solidFill>
                <a:effectLst/>
                <a:uLnTx/>
                <a:uFillTx/>
                <a:sym typeface="+mn-ea"/>
              </a:rPr>
              <a:t>2</a:t>
            </a:r>
            <a:r>
              <a:rPr lang="en-US" altLang="zh-CN" sz="2000" b="1" noProof="0" dirty="0" smtClean="0">
                <a:ln>
                  <a:noFill/>
                </a:ln>
                <a:solidFill>
                  <a:schemeClr val="tx1"/>
                </a:solidFill>
                <a:effectLst/>
                <a:uLnTx/>
                <a:uFillTx/>
                <a:sym typeface="+mn-ea"/>
              </a:rPr>
              <a:t>. </a:t>
            </a:r>
            <a:r>
              <a:rPr lang="zh-CN" sz="2000" b="1" noProof="0" dirty="0" smtClean="0">
                <a:ln>
                  <a:noFill/>
                </a:ln>
                <a:solidFill>
                  <a:schemeClr val="tx1"/>
                </a:solidFill>
                <a:effectLst/>
                <a:uLnTx/>
                <a:uFillTx/>
                <a:sym typeface="+mn-ea"/>
              </a:rPr>
              <a:t>会议通知、培训通知、邀请函、调研日志或情况说明</a:t>
            </a:r>
            <a:br>
              <a:rPr lang="zh-CN" sz="2000" b="1" noProof="0" dirty="0" smtClean="0">
                <a:ln>
                  <a:noFill/>
                </a:ln>
                <a:solidFill>
                  <a:schemeClr val="tx1"/>
                </a:solidFill>
                <a:effectLst/>
                <a:uLnTx/>
                <a:uFillTx/>
                <a:sym typeface="+mn-ea"/>
              </a:rPr>
            </a:br>
            <a:r>
              <a:rPr lang="zh-CN" sz="2000" b="1" noProof="0" dirty="0" smtClean="0">
                <a:ln>
                  <a:noFill/>
                </a:ln>
                <a:solidFill>
                  <a:schemeClr val="tx1"/>
                </a:solidFill>
                <a:effectLst/>
                <a:uLnTx/>
                <a:uFillTx/>
                <a:sym typeface="+mn-ea"/>
              </a:rPr>
              <a:t>3</a:t>
            </a:r>
            <a:r>
              <a:rPr lang="en-US" altLang="zh-CN" sz="2000" b="1" noProof="0" dirty="0" smtClean="0">
                <a:ln>
                  <a:noFill/>
                </a:ln>
                <a:solidFill>
                  <a:schemeClr val="tx1"/>
                </a:solidFill>
                <a:effectLst/>
                <a:uLnTx/>
                <a:uFillTx/>
                <a:sym typeface="+mn-ea"/>
              </a:rPr>
              <a:t>. </a:t>
            </a:r>
            <a:r>
              <a:rPr lang="zh-CN" sz="2000" b="1" noProof="0" dirty="0" smtClean="0">
                <a:ln>
                  <a:noFill/>
                </a:ln>
                <a:solidFill>
                  <a:schemeClr val="tx1"/>
                </a:solidFill>
                <a:effectLst/>
                <a:uLnTx/>
                <a:uFillTx/>
                <a:sym typeface="+mn-ea"/>
              </a:rPr>
              <a:t>机票、车票、船票及住宿费、培训费、会务费发票等</a:t>
            </a:r>
            <a:br>
              <a:rPr lang="zh-CN" sz="2000" b="1" noProof="0" dirty="0" smtClean="0">
                <a:ln>
                  <a:noFill/>
                </a:ln>
                <a:solidFill>
                  <a:schemeClr val="tx1"/>
                </a:solidFill>
                <a:effectLst/>
                <a:uLnTx/>
                <a:uFillTx/>
                <a:sym typeface="+mn-ea"/>
              </a:rPr>
            </a:br>
            <a:r>
              <a:rPr lang="zh-CN" sz="2000" b="1" noProof="0" dirty="0" smtClean="0">
                <a:ln>
                  <a:noFill/>
                </a:ln>
                <a:solidFill>
                  <a:schemeClr val="tx1"/>
                </a:solidFill>
                <a:effectLst/>
                <a:uLnTx/>
                <a:uFillTx/>
                <a:sym typeface="+mn-ea"/>
              </a:rPr>
              <a:t>4</a:t>
            </a:r>
            <a:r>
              <a:rPr lang="en-US" altLang="zh-CN" sz="2000" b="1" noProof="0" dirty="0" smtClean="0">
                <a:ln>
                  <a:noFill/>
                </a:ln>
                <a:solidFill>
                  <a:schemeClr val="tx1"/>
                </a:solidFill>
                <a:effectLst/>
                <a:uLnTx/>
                <a:uFillTx/>
                <a:sym typeface="+mn-ea"/>
              </a:rPr>
              <a:t>. </a:t>
            </a:r>
            <a:r>
              <a:rPr lang="zh-CN" sz="2000" b="1" noProof="0" dirty="0" smtClean="0">
                <a:ln>
                  <a:noFill/>
                </a:ln>
                <a:solidFill>
                  <a:schemeClr val="tx1"/>
                </a:solidFill>
                <a:effectLst/>
                <a:uLnTx/>
                <a:uFillTx/>
                <a:sym typeface="+mn-ea"/>
              </a:rPr>
              <a:t>刷卡交易凭据、网银支付交易账单或网页截图</a:t>
            </a:r>
            <a:br>
              <a:rPr lang="zh-CN" sz="2000" b="1" noProof="0" dirty="0" smtClean="0">
                <a:ln>
                  <a:noFill/>
                </a:ln>
                <a:solidFill>
                  <a:schemeClr val="tx1"/>
                </a:solidFill>
                <a:effectLst/>
                <a:uLnTx/>
                <a:uFillTx/>
                <a:sym typeface="+mn-ea"/>
              </a:rPr>
            </a:br>
            <a:r>
              <a:rPr lang="zh-CN" sz="2000" b="1" noProof="0" dirty="0" smtClean="0">
                <a:ln>
                  <a:noFill/>
                </a:ln>
                <a:solidFill>
                  <a:schemeClr val="tx1"/>
                </a:solidFill>
                <a:effectLst/>
                <a:uLnTx/>
                <a:uFillTx/>
                <a:sym typeface="+mn-ea"/>
              </a:rPr>
              <a:t>5</a:t>
            </a:r>
            <a:r>
              <a:rPr lang="en-US" altLang="zh-CN" sz="2000" b="1" noProof="0" dirty="0" smtClean="0">
                <a:ln>
                  <a:noFill/>
                </a:ln>
                <a:solidFill>
                  <a:schemeClr val="tx1"/>
                </a:solidFill>
                <a:effectLst/>
                <a:uLnTx/>
                <a:uFillTx/>
                <a:sym typeface="+mn-ea"/>
              </a:rPr>
              <a:t>. </a:t>
            </a:r>
            <a:r>
              <a:rPr lang="zh-CN" altLang="en-US" sz="2000" b="1" kern="1200" noProof="0" dirty="0">
                <a:ln>
                  <a:noFill/>
                </a:ln>
                <a:solidFill>
                  <a:schemeClr val="tx1"/>
                </a:solidFill>
                <a:effectLst/>
                <a:uLnTx/>
                <a:uFillTx/>
                <a:latin typeface="宋体" panose="02010600030101010101" pitchFamily="2" charset="-122"/>
                <a:ea typeface="宋体" panose="02010600030101010101" pitchFamily="2" charset="-122"/>
                <a:cs typeface="+mn-cs"/>
                <a:sym typeface="+mn-ea"/>
              </a:rPr>
              <a:t>野外调研</a:t>
            </a:r>
            <a:r>
              <a:rPr lang="zh-CN" altLang="en-US" sz="2000" b="1" noProof="0" dirty="0">
                <a:ln>
                  <a:noFill/>
                </a:ln>
                <a:solidFill>
                  <a:schemeClr val="tx1"/>
                </a:solidFill>
                <a:effectLst/>
                <a:uLnTx/>
                <a:uFillTx/>
                <a:sym typeface="+mn-ea"/>
              </a:rPr>
              <a:t>需提供详细调研日志及图片</a:t>
            </a:r>
            <a:br>
              <a:rPr kumimoji="0" lang="zh-CN" altLang="en-US" sz="20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sym typeface="+mn-ea"/>
              </a:rPr>
            </a:br>
            <a:br>
              <a:rPr lang="zh-CN" sz="2000" b="1" noProof="0" dirty="0" smtClean="0">
                <a:ln>
                  <a:noFill/>
                </a:ln>
                <a:solidFill>
                  <a:schemeClr val="tx1"/>
                </a:solidFill>
                <a:effectLst/>
                <a:uLnTx/>
                <a:uFillTx/>
                <a:sym typeface="+mn-ea"/>
              </a:rPr>
            </a:br>
            <a:br>
              <a:rPr kumimoji="0" lang="zh-CN" sz="2000" b="1" i="0" u="none" strike="noStrike" kern="0" cap="none" spc="0" normalizeH="0" baseline="0" noProof="0" dirty="0" smtClean="0">
                <a:ln>
                  <a:noFill/>
                </a:ln>
                <a:solidFill>
                  <a:schemeClr val="tx1"/>
                </a:solidFill>
                <a:effectLst/>
                <a:uLnTx/>
                <a:uFillTx/>
                <a:latin typeface="+mj-lt"/>
                <a:ea typeface="+mj-ea"/>
                <a:cs typeface="+mj-cs"/>
              </a:rPr>
            </a:br>
            <a:r>
              <a:rPr kumimoji="0" lang="en-US" altLang="zh-CN" sz="2000" b="1" i="0" u="none" strike="noStrike" kern="0" cap="none" spc="0" normalizeH="0" baseline="0" noProof="0" dirty="0" smtClean="0">
                <a:ln>
                  <a:noFill/>
                </a:ln>
                <a:solidFill>
                  <a:schemeClr val="tx2"/>
                </a:solidFill>
                <a:effectLst/>
                <a:uLnTx/>
                <a:uFillTx/>
                <a:latin typeface="+mn-ea"/>
                <a:ea typeface="+mn-ea"/>
                <a:cs typeface="+mj-cs"/>
              </a:rPr>
              <a:t> </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sz="2000" b="1"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     </a:t>
            </a:r>
            <a:br>
              <a:rPr kumimoji="0" lang="en-US" altLang="zh-CN" sz="2000" b="0"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0" i="0" u="none" strike="noStrike" kern="0" cap="none" spc="0" normalizeH="0" baseline="0" noProof="0" dirty="0" smtClean="0">
                <a:ln>
                  <a:noFill/>
                </a:ln>
                <a:solidFill>
                  <a:schemeClr val="tx2"/>
                </a:solidFill>
                <a:effectLst/>
                <a:uLnTx/>
                <a:uFillTx/>
                <a:latin typeface="+mj-lt"/>
                <a:ea typeface="+mj-ea"/>
                <a:cs typeface="+mj-cs"/>
              </a:rPr>
              <a:t>     </a:t>
            </a:r>
            <a:br>
              <a:rPr kumimoji="0" lang="en-US" alt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endPar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endParaRPr>
          </a:p>
        </p:txBody>
      </p:sp>
      <p:sp>
        <p:nvSpPr>
          <p:cNvPr id="3075" name="TextBox 2"/>
          <p:cNvSpPr txBox="1"/>
          <p:nvPr/>
        </p:nvSpPr>
        <p:spPr>
          <a:xfrm>
            <a:off x="1600200" y="304800"/>
            <a:ext cx="5029200" cy="570865"/>
          </a:xfrm>
          <a:prstGeom prst="rect">
            <a:avLst/>
          </a:prstGeom>
          <a:noFill/>
          <a:ln w="9525">
            <a:noFill/>
          </a:ln>
        </p:spPr>
        <p:txBody>
          <a:bodyPr>
            <a:spAutoFit/>
          </a:bodyPr>
          <a:p>
            <a:r>
              <a:rPr lang="zh-CN" altLang="en-US" sz="2400" dirty="0">
                <a:solidFill>
                  <a:srgbClr val="FF0000"/>
                </a:solidFill>
                <a:latin typeface="黑体" panose="02010609060101010101" pitchFamily="49" charset="-122"/>
              </a:rPr>
              <a:t>国内差旅费报销指南</a:t>
            </a:r>
            <a:endParaRPr lang="zh-CN" altLang="en-US" sz="2400" dirty="0">
              <a:solidFill>
                <a:srgbClr val="FF0000"/>
              </a:solidFill>
              <a:latin typeface="黑体" panose="02010609060101010101" pitchFamily="49" charset="-122"/>
            </a:endParaRPr>
          </a:p>
        </p:txBody>
      </p:sp>
    </p:spTree>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2"/>
          <p:cNvSpPr>
            <a:spLocks noGrp="1"/>
          </p:cNvSpPr>
          <p:nvPr>
            <p:ph type="ctrTitle"/>
          </p:nvPr>
        </p:nvSpPr>
        <p:spPr>
          <a:xfrm>
            <a:off x="228600" y="1219200"/>
            <a:ext cx="8915400" cy="4495800"/>
          </a:xfrm>
        </p:spPr>
        <p:txBody>
          <a:bodyPr vert="horz" wrap="square" lIns="91440" tIns="45720" rIns="91440" bIns="45720" anchor="ctr"/>
          <a:lstStyle>
            <a:lvl1pPr lvl="0">
              <a:defRPr/>
            </a:lvl1pPr>
          </a:lstStyle>
          <a:p>
            <a:pPr lvl="0" algn="l">
              <a:lnSpc>
                <a:spcPts val="2500"/>
              </a:lnSpc>
            </a:pPr>
            <a:br>
              <a:rPr lang="en-US" altLang="zh-CN" sz="2000" b="1" dirty="0">
                <a:solidFill>
                  <a:srgbClr val="00B0F0"/>
                </a:solidFill>
              </a:rPr>
            </a:br>
            <a:br>
              <a:rPr lang="en-US" altLang="zh-CN" sz="2000" b="1" dirty="0">
                <a:solidFill>
                  <a:srgbClr val="00B0F0"/>
                </a:solidFill>
              </a:rPr>
            </a:br>
            <a:br>
              <a:rPr lang="en-US" altLang="zh-CN" sz="2000" b="1" dirty="0">
                <a:solidFill>
                  <a:srgbClr val="00B0F0"/>
                </a:solidFill>
              </a:rPr>
            </a:br>
            <a:br>
              <a:rPr lang="en-US" altLang="zh-CN" sz="2000" b="1" dirty="0">
                <a:solidFill>
                  <a:srgbClr val="00B0F0"/>
                </a:solidFill>
              </a:rPr>
            </a:br>
            <a:br>
              <a:rPr lang="en-US" altLang="zh-CN" sz="2000" b="1" dirty="0">
                <a:solidFill>
                  <a:srgbClr val="00B0F0"/>
                </a:solidFill>
              </a:rPr>
            </a:br>
            <a:br>
              <a:rPr lang="zh-CN" altLang="zh-CN" sz="2000" b="1" dirty="0"/>
            </a:br>
            <a:br>
              <a:rPr lang="zh-CN" altLang="zh-CN" sz="2000" dirty="0"/>
            </a:br>
            <a:br>
              <a:rPr lang="zh-CN" altLang="zh-CN" sz="2000" dirty="0"/>
            </a:br>
            <a:r>
              <a:rPr lang="zh-CN" altLang="en-US" sz="2000" b="1" dirty="0">
                <a:latin typeface="黑体" panose="02010609060101010101" pitchFamily="49" charset="-122"/>
                <a:ea typeface="黑体" panose="02010609060101010101" pitchFamily="49" charset="-122"/>
              </a:rPr>
              <a:t> </a:t>
            </a: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4099" name="矩形 3"/>
          <p:cNvSpPr/>
          <p:nvPr/>
        </p:nvSpPr>
        <p:spPr>
          <a:xfrm>
            <a:off x="1752600" y="304800"/>
            <a:ext cx="2937510" cy="570865"/>
          </a:xfrm>
          <a:prstGeom prst="rect">
            <a:avLst/>
          </a:prstGeom>
          <a:noFill/>
          <a:ln w="9525">
            <a:noFill/>
          </a:ln>
        </p:spPr>
        <p:txBody>
          <a:bodyPr wrap="none">
            <a:spAutoFit/>
          </a:bodyPr>
          <a:p>
            <a:r>
              <a:rPr lang="zh-CN" altLang="en-US" sz="2400" dirty="0">
                <a:solidFill>
                  <a:srgbClr val="FF0000"/>
                </a:solidFill>
                <a:latin typeface="黑体" panose="02010609060101010101" pitchFamily="49" charset="-122"/>
              </a:rPr>
              <a:t>国内差旅费报销指南</a:t>
            </a:r>
            <a:endParaRPr lang="zh-CN" altLang="en-US" sz="2400" dirty="0">
              <a:solidFill>
                <a:srgbClr val="FF0000"/>
              </a:solidFill>
              <a:latin typeface="黑体" panose="02010609060101010101" pitchFamily="49" charset="-122"/>
            </a:endParaRPr>
          </a:p>
        </p:txBody>
      </p:sp>
      <p:sp>
        <p:nvSpPr>
          <p:cNvPr id="4100" name="TextBox 3"/>
          <p:cNvSpPr txBox="1">
            <a:spLocks noChangeArrowheads="1"/>
          </p:cNvSpPr>
          <p:nvPr/>
        </p:nvSpPr>
        <p:spPr bwMode="auto">
          <a:xfrm>
            <a:off x="262255" y="1286510"/>
            <a:ext cx="8847455" cy="2721610"/>
          </a:xfrm>
          <a:prstGeom prst="rect">
            <a:avLst/>
          </a:prstGeom>
          <a:noFill/>
          <a:ln w="9525">
            <a:noFill/>
            <a:miter lim="800000"/>
          </a:ln>
        </p:spPr>
        <p:txBody>
          <a:bodyPr wrap="square">
            <a:spAutoFit/>
          </a:bodyPr>
          <a:lstStyle/>
          <a:p>
            <a:pPr marR="0" defTabSz="914400">
              <a:lnSpc>
                <a:spcPts val="2800"/>
              </a:lnSpc>
              <a:buClrTx/>
              <a:buSzTx/>
              <a:buFontTx/>
              <a:buNone/>
              <a:defRPr/>
            </a:pPr>
            <a:r>
              <a:rPr kumimoji="0" lang="zh-CN" altLang="en-US" sz="1900" kern="1200" cap="none" spc="0" normalizeH="0" baseline="0" noProof="0" dirty="0" smtClean="0">
                <a:solidFill>
                  <a:srgbClr val="00B0F0"/>
                </a:solidFill>
                <a:latin typeface="+mj-ea"/>
                <a:ea typeface="+mj-ea"/>
                <a:cs typeface="+mn-cs"/>
              </a:rPr>
              <a:t>三、审批要求</a:t>
            </a:r>
            <a:br>
              <a:rPr kumimoji="0" lang="zh-CN" altLang="en-US" sz="1900" kern="1200" cap="none" spc="0" normalizeH="0" baseline="0" noProof="0" dirty="0" smtClean="0">
                <a:latin typeface="黑体" panose="02010609060101010101" pitchFamily="49" charset="-122"/>
                <a:ea typeface="黑体" panose="02010609060101010101" pitchFamily="49" charset="-122"/>
                <a:cs typeface="+mn-cs"/>
              </a:rPr>
            </a:br>
            <a:r>
              <a:rPr kumimoji="0" lang="en-US" altLang="zh-CN" sz="1900" kern="1200" cap="none" spc="0" normalizeH="0" baseline="0" noProof="0" dirty="0" smtClean="0">
                <a:latin typeface="宋体" panose="02010600030101010101" pitchFamily="2" charset="-122"/>
                <a:ea typeface="宋体" panose="02010600030101010101" pitchFamily="2" charset="-122"/>
                <a:cs typeface="+mn-cs"/>
              </a:rPr>
              <a:t>    </a:t>
            </a:r>
            <a:r>
              <a:rPr kumimoji="0" lang="zh-CN" altLang="en-US" sz="1900" kern="1200" cap="none" spc="0" normalizeH="0" baseline="0" noProof="0" dirty="0" smtClean="0">
                <a:latin typeface="宋体" panose="02010600030101010101" pitchFamily="2" charset="-122"/>
                <a:ea typeface="宋体" panose="02010600030101010101" pitchFamily="2" charset="-122"/>
                <a:cs typeface="+mn-cs"/>
              </a:rPr>
              <a:t>出差人员</a:t>
            </a:r>
            <a:r>
              <a:rPr kumimoji="0" sz="1900" cap="none" spc="0" normalizeH="0" baseline="0" noProof="0" dirty="0" smtClean="0">
                <a:latin typeface="宋体" panose="02010600030101010101" pitchFamily="2" charset="-122"/>
                <a:ea typeface="宋体" panose="02010600030101010101" pitchFamily="2" charset="-122"/>
              </a:rPr>
              <a:t>依据《西北师范大学教职工考勤管理办法》《西北师范大学干部请假管理办法》《西北师范大学贯彻落实中央八项规定实施细则的实施办法》办理请假审批手续。</a:t>
            </a:r>
            <a:r>
              <a:rPr kumimoji="0" lang="zh-CN" sz="1900" cap="none" spc="0" normalizeH="0" baseline="0" noProof="0" dirty="0" smtClean="0">
                <a:latin typeface="宋体" panose="02010600030101010101" pitchFamily="2" charset="-122"/>
                <a:ea typeface="宋体" panose="02010600030101010101" pitchFamily="2" charset="-122"/>
              </a:rPr>
              <a:t>报销时须提供《西北师范大学教职工出差（请假）审批表》。</a:t>
            </a:r>
            <a:endParaRPr kumimoji="0" lang="zh-CN" sz="1900" cap="none" spc="0" normalizeH="0" baseline="0" noProof="0" dirty="0" smtClean="0">
              <a:latin typeface="宋体" panose="02010600030101010101" pitchFamily="2" charset="-122"/>
              <a:ea typeface="宋体" panose="02010600030101010101" pitchFamily="2" charset="-122"/>
            </a:endParaRPr>
          </a:p>
          <a:p>
            <a:pPr marR="0" algn="ctr" defTabSz="914400">
              <a:lnSpc>
                <a:spcPts val="2800"/>
              </a:lnSpc>
              <a:buClrTx/>
              <a:buSzTx/>
              <a:buFontTx/>
              <a:buNone/>
              <a:defRPr/>
            </a:pPr>
            <a:r>
              <a:rPr kumimoji="0" lang="zh-CN" sz="1900" cap="none" spc="0" normalizeH="0" baseline="0" noProof="0" dirty="0" smtClean="0">
                <a:solidFill>
                  <a:srgbClr val="00B0F0"/>
                </a:solidFill>
                <a:latin typeface="宋体" panose="02010600030101010101" pitchFamily="2" charset="-122"/>
                <a:ea typeface="宋体" panose="02010600030101010101" pitchFamily="2" charset="-122"/>
              </a:rPr>
              <a:t>西北师范大学教职工出差（请假）审批流程表</a:t>
            </a:r>
            <a:endParaRPr kumimoji="0" lang="zh-CN" sz="1900" cap="none" spc="0" normalizeH="0" baseline="0" noProof="0" dirty="0" smtClean="0">
              <a:solidFill>
                <a:srgbClr val="00B0F0"/>
              </a:solidFill>
              <a:latin typeface="宋体" panose="02010600030101010101" pitchFamily="2" charset="-122"/>
              <a:ea typeface="宋体" panose="02010600030101010101" pitchFamily="2" charset="-122"/>
            </a:endParaRPr>
          </a:p>
          <a:p>
            <a:pPr marR="0" defTabSz="914400">
              <a:lnSpc>
                <a:spcPts val="2800"/>
              </a:lnSpc>
              <a:buClrTx/>
              <a:buSzTx/>
              <a:buFontTx/>
              <a:buNone/>
              <a:defRPr/>
            </a:pPr>
            <a:br>
              <a:rPr kumimoji="0" lang="en-US" altLang="zh-CN" sz="1900" kern="1200" cap="none" spc="0" normalizeH="0" baseline="0" noProof="0" dirty="0" smtClean="0">
                <a:latin typeface="宋体" panose="02010600030101010101" pitchFamily="2" charset="-122"/>
                <a:ea typeface="宋体" panose="02010600030101010101" pitchFamily="2" charset="-122"/>
                <a:cs typeface="+mn-cs"/>
              </a:rPr>
            </a:br>
            <a:endParaRPr kumimoji="0" lang="zh-CN" altLang="en-US" sz="1900" kern="1200" cap="none" spc="0" normalizeH="0" baseline="0" noProof="0" dirty="0" smtClean="0">
              <a:latin typeface="宋体" panose="02010600030101010101" pitchFamily="2" charset="-122"/>
              <a:ea typeface="宋体" panose="02010600030101010101" pitchFamily="2" charset="-122"/>
              <a:cs typeface="+mn-cs"/>
            </a:endParaRPr>
          </a:p>
        </p:txBody>
      </p:sp>
      <p:graphicFrame>
        <p:nvGraphicFramePr>
          <p:cNvPr id="2" name="表格 1"/>
          <p:cNvGraphicFramePr/>
          <p:nvPr/>
        </p:nvGraphicFramePr>
        <p:xfrm>
          <a:off x="450850" y="3180080"/>
          <a:ext cx="8242300" cy="2534920"/>
        </p:xfrm>
        <a:graphic>
          <a:graphicData uri="http://schemas.openxmlformats.org/drawingml/2006/table">
            <a:tbl>
              <a:tblPr firstRow="1" bandRow="1">
                <a:tableStyleId>{35758FB7-9AC5-4552-8A53-C91805E547FA}</a:tableStyleId>
              </a:tblPr>
              <a:tblGrid>
                <a:gridCol w="480695"/>
                <a:gridCol w="3041015"/>
                <a:gridCol w="1364615"/>
                <a:gridCol w="1184910"/>
                <a:gridCol w="1088390"/>
                <a:gridCol w="1082675"/>
              </a:tblGrid>
              <a:tr h="288290">
                <a:tc rowSpan="2">
                  <a:txBody>
                    <a:bodyPr/>
                    <a:p>
                      <a:pPr indent="0" algn="ctr">
                        <a:buNone/>
                      </a:pPr>
                      <a:r>
                        <a:rPr lang="en-US" sz="1200" b="1">
                          <a:solidFill>
                            <a:schemeClr val="tx1"/>
                          </a:solidFill>
                        </a:rPr>
                        <a:t>序号</a:t>
                      </a:r>
                      <a:endParaRPr lang="en-US" altLang="en-US" sz="1200" b="1">
                        <a:solidFill>
                          <a:schemeClr val="tx1"/>
                        </a:solidFill>
                      </a:endParaRPr>
                    </a:p>
                  </a:txBody>
                  <a:tcPr marL="68580" marR="68580" marT="0" marB="0" vert="horz" anchor="ctr"/>
                </a:tc>
                <a:tc rowSpan="2">
                  <a:txBody>
                    <a:bodyPr/>
                    <a:p>
                      <a:pPr indent="0" algn="ctr">
                        <a:buNone/>
                      </a:pPr>
                      <a:r>
                        <a:rPr lang="en-US" sz="1200" b="1">
                          <a:solidFill>
                            <a:schemeClr val="tx1"/>
                          </a:solidFill>
                        </a:rPr>
                        <a:t>人员类别</a:t>
                      </a:r>
                      <a:endParaRPr lang="en-US" altLang="en-US" sz="1200" b="1">
                        <a:solidFill>
                          <a:schemeClr val="tx1"/>
                        </a:solidFill>
                      </a:endParaRPr>
                    </a:p>
                  </a:txBody>
                  <a:tcPr marL="68580" marR="68580" marT="0" marB="0" vert="horz" anchor="ctr"/>
                </a:tc>
                <a:tc gridSpan="4">
                  <a:txBody>
                    <a:bodyPr/>
                    <a:p>
                      <a:pPr indent="0" algn="ctr">
                        <a:buNone/>
                      </a:pPr>
                      <a:r>
                        <a:rPr lang="en-US" sz="1200" b="1">
                          <a:solidFill>
                            <a:schemeClr val="tx1"/>
                          </a:solidFill>
                        </a:rPr>
                        <a:t>审批人</a:t>
                      </a:r>
                      <a:endParaRPr lang="en-US" altLang="en-US" sz="1200" b="1">
                        <a:solidFill>
                          <a:schemeClr val="tx1"/>
                        </a:solidFill>
                      </a:endParaRPr>
                    </a:p>
                  </a:txBody>
                  <a:tcPr marL="68580" marR="68580" marT="0" marB="0" vert="horz" anchor="ctr"/>
                </a:tc>
                <a:tc hMerge="1">
                  <a:tcPr/>
                </a:tc>
                <a:tc hMerge="1">
                  <a:tcPr/>
                </a:tc>
                <a:tc hMerge="1">
                  <a:tcPr/>
                </a:tc>
              </a:tr>
              <a:tr h="286385">
                <a:tc vMerge="1">
                  <a:tcPr/>
                </a:tc>
                <a:tc vMerge="1">
                  <a:tcPr/>
                </a:tc>
                <a:tc>
                  <a:txBody>
                    <a:bodyPr/>
                    <a:p>
                      <a:pPr indent="0" algn="ctr">
                        <a:buNone/>
                      </a:pPr>
                      <a:r>
                        <a:rPr lang="en-US" sz="1200" b="1">
                          <a:solidFill>
                            <a:schemeClr val="tx1"/>
                          </a:solidFill>
                        </a:rPr>
                        <a:t>各单位主要负责人</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rPr>
                        <a:t>分管校领导</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rPr>
                        <a:t>校长</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rPr>
                        <a:t>校党委书记</a:t>
                      </a:r>
                      <a:endParaRPr lang="en-US" altLang="en-US" sz="1200" b="1">
                        <a:solidFill>
                          <a:schemeClr val="tx1"/>
                        </a:solidFill>
                      </a:endParaRPr>
                    </a:p>
                  </a:txBody>
                  <a:tcPr marL="68580" marR="68580" marT="0" marB="0" vert="horz" anchor="ctr"/>
                </a:tc>
              </a:tr>
              <a:tr h="287655">
                <a:tc>
                  <a:txBody>
                    <a:bodyPr/>
                    <a:p>
                      <a:pPr indent="0" algn="ctr">
                        <a:buNone/>
                      </a:pPr>
                      <a:r>
                        <a:rPr lang="en-US" sz="1200" b="1">
                          <a:solidFill>
                            <a:schemeClr val="tx1"/>
                          </a:solidFill>
                        </a:rPr>
                        <a:t>1</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学校副职领导</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r>
              <a:tr h="287655">
                <a:tc>
                  <a:txBody>
                    <a:bodyPr/>
                    <a:p>
                      <a:pPr indent="0" algn="ctr">
                        <a:buNone/>
                      </a:pPr>
                      <a:r>
                        <a:rPr lang="en-US" sz="1200" b="1">
                          <a:solidFill>
                            <a:schemeClr val="tx1"/>
                          </a:solidFill>
                        </a:rPr>
                        <a:t>2</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机关部门主要负责人</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r>
              <a:tr h="287020">
                <a:tc>
                  <a:txBody>
                    <a:bodyPr/>
                    <a:p>
                      <a:pPr indent="0" algn="ctr">
                        <a:buNone/>
                      </a:pPr>
                      <a:r>
                        <a:rPr lang="en-US" sz="1200" b="1">
                          <a:solidFill>
                            <a:schemeClr val="tx1"/>
                          </a:solidFill>
                        </a:rPr>
                        <a:t>3</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各学院（各单位）党委书记</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r>
              <a:tr h="287020">
                <a:tc>
                  <a:txBody>
                    <a:bodyPr/>
                    <a:p>
                      <a:pPr indent="0" algn="ctr">
                        <a:buNone/>
                      </a:pPr>
                      <a:r>
                        <a:rPr lang="en-US" sz="1200" b="1">
                          <a:solidFill>
                            <a:schemeClr val="tx1"/>
                          </a:solidFill>
                        </a:rPr>
                        <a:t>4</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各学院（各单位）院长</a:t>
                      </a:r>
                      <a:r>
                        <a:rPr lang="zh-CN" altLang="en-US" sz="1200" b="1">
                          <a:solidFill>
                            <a:schemeClr val="tx1"/>
                          </a:solidFill>
                          <a:latin typeface="+mn-ea"/>
                        </a:rPr>
                        <a:t>、</a:t>
                      </a:r>
                      <a:r>
                        <a:rPr lang="en-US" sz="1200" b="1">
                          <a:solidFill>
                            <a:schemeClr val="tx1"/>
                          </a:solidFill>
                          <a:latin typeface="+mn-ea"/>
                        </a:rPr>
                        <a:t>行政主要负责人</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r>
              <a:tr h="287655">
                <a:tc>
                  <a:txBody>
                    <a:bodyPr/>
                    <a:p>
                      <a:pPr indent="0" algn="ctr">
                        <a:buNone/>
                      </a:pPr>
                      <a:r>
                        <a:rPr lang="en-US" sz="1200" b="1">
                          <a:solidFill>
                            <a:schemeClr val="tx1"/>
                          </a:solidFill>
                        </a:rPr>
                        <a:t>5</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其他中层干部</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endParaRPr lang="en-US" altLang="en-US" sz="1200" b="1">
                        <a:solidFill>
                          <a:schemeClr val="tx1"/>
                        </a:solidFill>
                        <a:latin typeface="+mn-ea"/>
                      </a:endParaRPr>
                    </a:p>
                  </a:txBody>
                  <a:tcPr marL="68580" marR="68580" marT="0" marB="0" vert="horz" anchor="ctr"/>
                </a:tc>
                <a:tc>
                  <a:txBody>
                    <a:bodyPr/>
                    <a:p>
                      <a:pPr indent="0" algn="ctr">
                        <a:buNone/>
                      </a:pPr>
                      <a:endParaRPr lang="en-US" altLang="en-US" sz="1200" b="1">
                        <a:solidFill>
                          <a:schemeClr val="tx1"/>
                        </a:solidFill>
                        <a:latin typeface="+mn-ea"/>
                      </a:endParaRPr>
                    </a:p>
                  </a:txBody>
                  <a:tcPr marL="68580" marR="68580" marT="0" marB="0" vert="horz" anchor="ctr"/>
                </a:tc>
              </a:tr>
              <a:tr h="287655">
                <a:tc>
                  <a:txBody>
                    <a:bodyPr/>
                    <a:p>
                      <a:pPr indent="0" algn="ctr">
                        <a:buNone/>
                      </a:pPr>
                      <a:r>
                        <a:rPr lang="en-US" sz="1200" b="1">
                          <a:solidFill>
                            <a:schemeClr val="tx1"/>
                          </a:solidFill>
                        </a:rPr>
                        <a:t>6</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教职工</a:t>
                      </a:r>
                      <a:r>
                        <a:rPr lang="zh-CN" altLang="en-US" sz="1200" b="1">
                          <a:solidFill>
                            <a:schemeClr val="tx1"/>
                          </a:solidFill>
                          <a:latin typeface="+mn-ea"/>
                        </a:rPr>
                        <a:t>、</a:t>
                      </a:r>
                      <a:r>
                        <a:rPr lang="en-US" sz="1200" b="1">
                          <a:solidFill>
                            <a:schemeClr val="tx1"/>
                          </a:solidFill>
                          <a:latin typeface="+mn-ea"/>
                        </a:rPr>
                        <a:t>科级及科级以下干部</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r>
              <a:tr h="235585">
                <a:tc>
                  <a:txBody>
                    <a:bodyPr/>
                    <a:p>
                      <a:pPr indent="0" algn="ctr">
                        <a:buNone/>
                      </a:pPr>
                      <a:r>
                        <a:rPr lang="en-US" sz="1200" b="1">
                          <a:solidFill>
                            <a:schemeClr val="tx1"/>
                          </a:solidFill>
                        </a:rPr>
                        <a:t>备注</a:t>
                      </a:r>
                      <a:endParaRPr lang="en-US" altLang="en-US" sz="1200" b="1">
                        <a:solidFill>
                          <a:schemeClr val="tx1"/>
                        </a:solidFill>
                      </a:endParaRPr>
                    </a:p>
                  </a:txBody>
                  <a:tcPr marL="68580" marR="68580" marT="0" marB="0" vert="horz" anchor="ctr"/>
                </a:tc>
                <a:tc gridSpan="5">
                  <a:txBody>
                    <a:bodyPr/>
                    <a:p>
                      <a:pPr indent="0" algn="ctr">
                        <a:buNone/>
                      </a:pPr>
                      <a:r>
                        <a:rPr lang="en-US" sz="1200" b="1">
                          <a:solidFill>
                            <a:schemeClr val="tx1"/>
                          </a:solidFill>
                        </a:rPr>
                        <a:t>各单位党政主要负责人出差请假1天以内，由分管校领导审批。</a:t>
                      </a:r>
                      <a:endParaRPr lang="en-US" altLang="en-US" sz="1200" b="1">
                        <a:solidFill>
                          <a:schemeClr val="tx1"/>
                        </a:solidFill>
                      </a:endParaRPr>
                    </a:p>
                  </a:txBody>
                  <a:tcPr marL="68580" marR="68580" marT="0" marB="0" vert="horz" anchor="ctr"/>
                </a:tc>
                <a:tc hMerge="1">
                  <a:tcPr/>
                </a:tc>
                <a:tc hMerge="1">
                  <a:tcPr/>
                </a:tc>
                <a:tc hMerge="1">
                  <a:tcPr/>
                </a:tc>
                <a:tc hMerge="1">
                  <a:tcPr/>
                </a:tc>
              </a:tr>
            </a:tbl>
          </a:graphicData>
        </a:graphic>
      </p:graphicFrame>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nvGraphicFramePr>
        <p:xfrm>
          <a:off x="458470" y="2012315"/>
          <a:ext cx="8315960" cy="3467100"/>
        </p:xfrm>
        <a:graphic>
          <a:graphicData uri="http://schemas.openxmlformats.org/drawingml/2006/table">
            <a:tbl>
              <a:tblPr firstRow="1" bandRow="1">
                <a:tableStyleId>{5C22544A-7EE6-4342-B048-85BDC9FD1C3A}</a:tableStyleId>
              </a:tblPr>
              <a:tblGrid>
                <a:gridCol w="616585"/>
                <a:gridCol w="1136650"/>
                <a:gridCol w="6562725"/>
              </a:tblGrid>
              <a:tr h="787400">
                <a:tc>
                  <a:txBody>
                    <a:bodyPr/>
                    <a:p>
                      <a:pPr algn="ctr">
                        <a:buNone/>
                      </a:pPr>
                      <a:r>
                        <a:rPr lang="zh-CN" altLang="en-US" b="1">
                          <a:solidFill>
                            <a:schemeClr val="tx1"/>
                          </a:solidFill>
                        </a:rPr>
                        <a:t>序号</a:t>
                      </a:r>
                      <a:endParaRPr lang="zh-CN" altLang="en-US" b="1">
                        <a:solidFill>
                          <a:schemeClr val="tx1"/>
                        </a:solidFill>
                      </a:endParaRPr>
                    </a:p>
                  </a:txBody>
                  <a:tcPr anchor="ctr" anchorCtr="0"/>
                </a:tc>
                <a:tc>
                  <a:txBody>
                    <a:bodyPr/>
                    <a:p>
                      <a:pPr algn="ctr">
                        <a:buNone/>
                      </a:pPr>
                      <a:r>
                        <a:rPr lang="zh-CN" altLang="en-US" b="1">
                          <a:solidFill>
                            <a:schemeClr val="tx1"/>
                          </a:solidFill>
                        </a:rPr>
                        <a:t>要素</a:t>
                      </a:r>
                      <a:endParaRPr lang="zh-CN" altLang="en-US" b="1">
                        <a:solidFill>
                          <a:schemeClr val="tx1"/>
                        </a:solidFill>
                      </a:endParaRPr>
                    </a:p>
                  </a:txBody>
                  <a:tcPr anchor="ctr" anchorCtr="0"/>
                </a:tc>
                <a:tc>
                  <a:txBody>
                    <a:bodyPr/>
                    <a:p>
                      <a:pPr algn="ctr">
                        <a:buNone/>
                      </a:pPr>
                      <a:r>
                        <a:rPr lang="zh-CN" altLang="en-US" b="1">
                          <a:solidFill>
                            <a:schemeClr val="tx1"/>
                          </a:solidFill>
                        </a:rPr>
                        <a:t>要点</a:t>
                      </a:r>
                      <a:endParaRPr lang="zh-CN" altLang="en-US" b="1">
                        <a:solidFill>
                          <a:schemeClr val="tx1"/>
                        </a:solidFill>
                      </a:endParaRPr>
                    </a:p>
                  </a:txBody>
                  <a:tcPr anchor="ctr" anchorCtr="0"/>
                </a:tc>
              </a:tr>
              <a:tr h="787400">
                <a:tc>
                  <a:txBody>
                    <a:bodyPr/>
                    <a:p>
                      <a:pPr algn="ctr">
                        <a:buNone/>
                      </a:pPr>
                      <a:r>
                        <a:rPr lang="en-US" altLang="zh-CN" b="1">
                          <a:solidFill>
                            <a:schemeClr val="tx1"/>
                          </a:solidFill>
                        </a:rPr>
                        <a:t>1</a:t>
                      </a:r>
                      <a:endParaRPr lang="en-US" altLang="zh-CN" b="1">
                        <a:solidFill>
                          <a:schemeClr val="tx1"/>
                        </a:solidFill>
                      </a:endParaRPr>
                    </a:p>
                  </a:txBody>
                  <a:tcPr anchor="ctr" anchorCtr="0"/>
                </a:tc>
                <a:tc>
                  <a:txBody>
                    <a:bodyPr/>
                    <a:p>
                      <a:pPr algn="ctr">
                        <a:buNone/>
                      </a:pPr>
                      <a:r>
                        <a:rPr lang="zh-CN" altLang="en-US" b="1">
                          <a:solidFill>
                            <a:schemeClr val="tx1"/>
                          </a:solidFill>
                        </a:rPr>
                        <a:t>时间</a:t>
                      </a:r>
                      <a:endParaRPr lang="zh-CN" altLang="en-US" b="1">
                        <a:solidFill>
                          <a:schemeClr val="tx1"/>
                        </a:solidFill>
                      </a:endParaRPr>
                    </a:p>
                  </a:txBody>
                  <a:tcPr anchor="ctr" anchorCtr="0"/>
                </a:tc>
                <a:tc>
                  <a:txBody>
                    <a:bodyPr/>
                    <a:p>
                      <a:pPr algn="l">
                        <a:buNone/>
                      </a:pPr>
                      <a:r>
                        <a:rPr lang="zh-CN" altLang="en-US" sz="1800" b="1" dirty="0" smtClean="0">
                          <a:sym typeface="+mn-ea"/>
                        </a:rPr>
                        <a:t>♦</a:t>
                      </a:r>
                      <a:r>
                        <a:rPr lang="zh-CN" altLang="en-US" sz="1800" b="1">
                          <a:solidFill>
                            <a:schemeClr val="tx1"/>
                          </a:solidFill>
                        </a:rPr>
                        <a:t>实际出行时间需与审批时间一致。</a:t>
                      </a:r>
                      <a:endParaRPr lang="zh-CN" altLang="en-US" sz="1800" b="1">
                        <a:solidFill>
                          <a:schemeClr val="tx1"/>
                        </a:solidFill>
                      </a:endParaRPr>
                    </a:p>
                    <a:p>
                      <a:pPr algn="l">
                        <a:buNone/>
                      </a:pPr>
                      <a:r>
                        <a:rPr lang="zh-CN" altLang="en-US" sz="1800" b="1" dirty="0" smtClean="0">
                          <a:sym typeface="+mn-ea"/>
                        </a:rPr>
                        <a:t>♦</a:t>
                      </a:r>
                      <a:r>
                        <a:rPr lang="zh-CN" altLang="en-US" sz="1800" b="1">
                          <a:solidFill>
                            <a:schemeClr val="tx1"/>
                          </a:solidFill>
                        </a:rPr>
                        <a:t>科研出差涉及野外科研的，请将野外科研的时间单独填写。</a:t>
                      </a:r>
                      <a:endParaRPr lang="zh-CN" altLang="en-US" sz="1800" b="1">
                        <a:solidFill>
                          <a:schemeClr val="tx1"/>
                        </a:solidFill>
                      </a:endParaRPr>
                    </a:p>
                  </a:txBody>
                  <a:tcPr anchor="ctr" anchorCtr="0"/>
                </a:tc>
              </a:tr>
              <a:tr h="842010">
                <a:tc>
                  <a:txBody>
                    <a:bodyPr/>
                    <a:p>
                      <a:pPr algn="ctr">
                        <a:buNone/>
                      </a:pPr>
                      <a:r>
                        <a:rPr lang="en-US" altLang="zh-CN" b="1">
                          <a:solidFill>
                            <a:schemeClr val="tx1"/>
                          </a:solidFill>
                        </a:rPr>
                        <a:t>2</a:t>
                      </a:r>
                      <a:endParaRPr lang="en-US" altLang="zh-CN" b="1">
                        <a:solidFill>
                          <a:schemeClr val="tx1"/>
                        </a:solidFill>
                      </a:endParaRPr>
                    </a:p>
                  </a:txBody>
                  <a:tcPr anchor="ctr" anchorCtr="0"/>
                </a:tc>
                <a:tc>
                  <a:txBody>
                    <a:bodyPr/>
                    <a:p>
                      <a:pPr algn="ctr">
                        <a:buNone/>
                      </a:pPr>
                      <a:r>
                        <a:rPr lang="zh-CN" altLang="en-US" b="1">
                          <a:solidFill>
                            <a:schemeClr val="tx1"/>
                          </a:solidFill>
                        </a:rPr>
                        <a:t>地点</a:t>
                      </a:r>
                      <a:endParaRPr lang="zh-CN" altLang="en-US" b="1">
                        <a:solidFill>
                          <a:schemeClr val="tx1"/>
                        </a:solidFill>
                      </a:endParaRPr>
                    </a:p>
                  </a:txBody>
                  <a:tcPr anchor="ctr" anchorCtr="0"/>
                </a:tc>
                <a:tc>
                  <a:txBody>
                    <a:bodyPr/>
                    <a:p>
                      <a:pPr algn="l">
                        <a:buNone/>
                      </a:pPr>
                      <a:r>
                        <a:rPr lang="zh-CN" altLang="en-US" sz="1800" b="1" dirty="0" smtClean="0">
                          <a:sym typeface="+mn-ea"/>
                        </a:rPr>
                        <a:t>♦</a:t>
                      </a:r>
                      <a:r>
                        <a:rPr lang="zh-CN" altLang="en-US" b="1">
                          <a:solidFill>
                            <a:schemeClr val="tx1"/>
                          </a:solidFill>
                        </a:rPr>
                        <a:t>须列明出差目的地；城市间交通如需中转的，须注明</a:t>
                      </a:r>
                      <a:r>
                        <a:rPr lang="zh-CN" altLang="en-US" sz="1800" b="1">
                          <a:solidFill>
                            <a:schemeClr val="tx1"/>
                          </a:solidFill>
                          <a:sym typeface="+mn-ea"/>
                        </a:rPr>
                        <a:t>中转地。</a:t>
                      </a:r>
                      <a:endParaRPr lang="zh-CN" altLang="en-US" sz="1800" b="1">
                        <a:solidFill>
                          <a:schemeClr val="tx1"/>
                        </a:solidFill>
                        <a:sym typeface="+mn-ea"/>
                      </a:endParaRPr>
                    </a:p>
                  </a:txBody>
                  <a:tcPr anchor="ctr" anchorCtr="0"/>
                </a:tc>
              </a:tr>
              <a:tr h="1050290">
                <a:tc>
                  <a:txBody>
                    <a:bodyPr/>
                    <a:p>
                      <a:pPr algn="ctr">
                        <a:buNone/>
                      </a:pPr>
                      <a:r>
                        <a:rPr lang="en-US" altLang="zh-CN" b="1">
                          <a:solidFill>
                            <a:schemeClr val="tx1"/>
                          </a:solidFill>
                        </a:rPr>
                        <a:t>3</a:t>
                      </a:r>
                      <a:endParaRPr lang="en-US" altLang="zh-CN" b="1">
                        <a:solidFill>
                          <a:schemeClr val="tx1"/>
                        </a:solidFill>
                      </a:endParaRPr>
                    </a:p>
                  </a:txBody>
                  <a:tcPr anchor="ctr" anchorCtr="0"/>
                </a:tc>
                <a:tc>
                  <a:txBody>
                    <a:bodyPr/>
                    <a:p>
                      <a:pPr algn="ctr">
                        <a:buNone/>
                      </a:pPr>
                      <a:r>
                        <a:rPr lang="zh-CN" altLang="en-US" b="1">
                          <a:solidFill>
                            <a:schemeClr val="tx1"/>
                          </a:solidFill>
                        </a:rPr>
                        <a:t>出差事由及行程</a:t>
                      </a:r>
                      <a:endParaRPr lang="zh-CN" altLang="en-US" b="1">
                        <a:solidFill>
                          <a:schemeClr val="tx1"/>
                        </a:solidFill>
                      </a:endParaRPr>
                    </a:p>
                  </a:txBody>
                  <a:tcPr anchor="ctr" anchorCtr="0"/>
                </a:tc>
                <a:tc>
                  <a:txBody>
                    <a:bodyPr/>
                    <a:p>
                      <a:pPr algn="l" fontAlgn="auto">
                        <a:lnSpc>
                          <a:spcPts val="3000"/>
                        </a:lnSpc>
                        <a:buNone/>
                      </a:pPr>
                      <a:r>
                        <a:rPr lang="zh-CN" altLang="en-US" sz="1800" b="1" dirty="0" smtClean="0">
                          <a:sym typeface="+mn-ea"/>
                        </a:rPr>
                        <a:t>♦</a:t>
                      </a:r>
                      <a:r>
                        <a:rPr lang="zh-CN" altLang="en-US" sz="1800" b="1">
                          <a:solidFill>
                            <a:schemeClr val="tx1"/>
                          </a:solidFill>
                        </a:rPr>
                        <a:t>会议培训：注明具体会议或培训名称。</a:t>
                      </a:r>
                      <a:endParaRPr lang="zh-CN" altLang="en-US" sz="1800" b="1">
                        <a:solidFill>
                          <a:schemeClr val="tx1"/>
                        </a:solidFill>
                      </a:endParaRPr>
                    </a:p>
                    <a:p>
                      <a:pPr algn="l" fontAlgn="auto">
                        <a:lnSpc>
                          <a:spcPts val="3000"/>
                        </a:lnSpc>
                        <a:buNone/>
                      </a:pPr>
                      <a:r>
                        <a:rPr lang="zh-CN" altLang="en-US" sz="1800" b="1" dirty="0" smtClean="0">
                          <a:sym typeface="+mn-ea"/>
                        </a:rPr>
                        <a:t>♦</a:t>
                      </a:r>
                      <a:r>
                        <a:rPr lang="zh-CN" altLang="en-US" sz="1800" b="1">
                          <a:solidFill>
                            <a:schemeClr val="tx1"/>
                          </a:solidFill>
                        </a:rPr>
                        <a:t>自定行程：注明每天的具体地点及工作内容。</a:t>
                      </a:r>
                      <a:endParaRPr lang="zh-CN" altLang="en-US" sz="1800" b="1">
                        <a:solidFill>
                          <a:schemeClr val="tx1"/>
                        </a:solidFill>
                      </a:endParaRPr>
                    </a:p>
                    <a:p>
                      <a:pPr algn="l" fontAlgn="auto">
                        <a:lnSpc>
                          <a:spcPts val="3000"/>
                        </a:lnSpc>
                        <a:buNone/>
                      </a:pPr>
                      <a:r>
                        <a:rPr lang="zh-CN" altLang="en-US" sz="1800" b="1">
                          <a:solidFill>
                            <a:schemeClr val="tx1"/>
                          </a:solidFill>
                        </a:rPr>
                        <a:t>    （如调研内容较多，可单做附件）</a:t>
                      </a:r>
                      <a:endParaRPr lang="zh-CN" altLang="en-US" sz="1800" b="1">
                        <a:solidFill>
                          <a:schemeClr val="tx1"/>
                        </a:solidFill>
                      </a:endParaRPr>
                    </a:p>
                  </a:txBody>
                  <a:tcPr anchor="ctr" anchorCtr="0"/>
                </a:tc>
              </a:tr>
            </a:tbl>
          </a:graphicData>
        </a:graphic>
      </p:graphicFrame>
      <p:sp>
        <p:nvSpPr>
          <p:cNvPr id="3" name="文本框 2"/>
          <p:cNvSpPr txBox="1"/>
          <p:nvPr/>
        </p:nvSpPr>
        <p:spPr>
          <a:xfrm>
            <a:off x="458470" y="1395095"/>
            <a:ext cx="7764145" cy="491490"/>
          </a:xfrm>
          <a:prstGeom prst="rect">
            <a:avLst/>
          </a:prstGeom>
          <a:noFill/>
        </p:spPr>
        <p:txBody>
          <a:bodyPr wrap="square" rtlCol="0">
            <a:spAutoFit/>
          </a:bodyPr>
          <a:p>
            <a:r>
              <a:rPr lang="zh-CN" altLang="en-US" sz="2000">
                <a:solidFill>
                  <a:srgbClr val="00B0F0"/>
                </a:solidFill>
                <a:latin typeface="+mj-ea"/>
                <a:ea typeface="+mj-ea"/>
              </a:rPr>
              <a:t>西北师范大学教职工出差（请假）审批表填写说明：</a:t>
            </a:r>
            <a:endParaRPr lang="zh-CN" altLang="en-US" sz="2000">
              <a:solidFill>
                <a:srgbClr val="00B0F0"/>
              </a:solidFill>
              <a:latin typeface="+mj-ea"/>
              <a:ea typeface="+mj-ea"/>
            </a:endParaRPr>
          </a:p>
        </p:txBody>
      </p:sp>
    </p:spTree>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p:cNvSpPr>
          <p:nvPr>
            <p:ph type="ctrTitle"/>
          </p:nvPr>
        </p:nvSpPr>
        <p:spPr>
          <a:xfrm>
            <a:off x="278130" y="1702435"/>
            <a:ext cx="8641715" cy="4648200"/>
          </a:xfrm>
        </p:spPr>
        <p:txBody>
          <a:bodyPr wrap="square" lIns="91440" tIns="45720" rIns="91440" bIns="45720" anchor="t"/>
          <a:lstStyle>
            <a:lvl1pPr lvl="0">
              <a:defRPr/>
            </a:lvl1pPr>
          </a:lstStyle>
          <a:p>
            <a:pPr lvl="0" algn="l" latinLnBrk="0">
              <a:lnSpc>
                <a:spcPts val="3800"/>
              </a:lnSpc>
            </a:pPr>
            <a:r>
              <a:rPr lang="zh-CN" altLang="en-US" sz="2000" b="1" dirty="0">
                <a:solidFill>
                  <a:srgbClr val="FF0000"/>
                </a:solidFill>
              </a:rPr>
              <a:t>       </a:t>
            </a:r>
            <a:r>
              <a:rPr lang="en-US" altLang="zh-CN" sz="2000" b="1" dirty="0"/>
              <a:t>  </a:t>
            </a:r>
            <a:endParaRPr lang="zh-CN" altLang="en-US" sz="2000" b="1" dirty="0">
              <a:latin typeface="黑体" panose="02010609060101010101" pitchFamily="49" charset="-122"/>
              <a:ea typeface="黑体" panose="02010609060101010101" pitchFamily="49" charset="-122"/>
            </a:endParaRPr>
          </a:p>
        </p:txBody>
      </p:sp>
      <p:sp>
        <p:nvSpPr>
          <p:cNvPr id="7170"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sym typeface="+mn-ea"/>
              </a:rPr>
              <a:t>财务培训材料</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3" name="文本框 2"/>
          <p:cNvSpPr txBox="1"/>
          <p:nvPr/>
        </p:nvSpPr>
        <p:spPr>
          <a:xfrm>
            <a:off x="1654810" y="1967865"/>
            <a:ext cx="4973955" cy="2922905"/>
          </a:xfrm>
          <a:prstGeom prst="rect">
            <a:avLst/>
          </a:prstGeom>
          <a:noFill/>
          <a:ln w="9525">
            <a:noFill/>
          </a:ln>
        </p:spPr>
        <p:txBody>
          <a:bodyPr wrap="square">
            <a:spAutoFit/>
          </a:bodyPr>
          <a:p>
            <a:pPr marL="0" indent="0" algn="ctr"/>
            <a:endParaRPr lang="zh-CN" sz="1600" b="1">
              <a:latin typeface="Calibri" panose="020F0502020204030204" pitchFamily="34" charset="0"/>
              <a:ea typeface="宋体" panose="02010600030101010101" pitchFamily="2" charset="-122"/>
            </a:endParaRPr>
          </a:p>
          <a:p>
            <a:pPr marL="0" indent="0" algn="ctr"/>
            <a:r>
              <a:rPr lang="zh-CN" sz="1600" b="1" dirty="0" smtClean="0">
                <a:solidFill>
                  <a:srgbClr val="00B050"/>
                </a:solidFill>
                <a:latin typeface="+mj-ea"/>
                <a:sym typeface="+mn-ea"/>
              </a:rPr>
              <a:t>       </a:t>
            </a:r>
            <a:r>
              <a:rPr lang="zh-CN" sz="2800" b="1" dirty="0" smtClean="0">
                <a:solidFill>
                  <a:srgbClr val="00B050"/>
                </a:solidFill>
                <a:latin typeface="+mj-ea"/>
                <a:sym typeface="+mn-ea"/>
              </a:rPr>
              <a:t>一</a:t>
            </a:r>
            <a:r>
              <a:rPr sz="2800" b="1" dirty="0" smtClean="0">
                <a:solidFill>
                  <a:srgbClr val="00B050"/>
                </a:solidFill>
                <a:latin typeface="+mj-ea"/>
                <a:sym typeface="+mn-ea"/>
              </a:rPr>
              <a:t>.</a:t>
            </a:r>
            <a:r>
              <a:rPr lang="zh-CN" sz="2800" b="1" dirty="0" smtClean="0">
                <a:solidFill>
                  <a:srgbClr val="00B050"/>
                </a:solidFill>
                <a:latin typeface="+mj-ea"/>
                <a:sym typeface="+mn-ea"/>
              </a:rPr>
              <a:t>常用文件</a:t>
            </a:r>
            <a:r>
              <a:rPr sz="2800" b="1" dirty="0" smtClean="0">
                <a:solidFill>
                  <a:srgbClr val="00B050"/>
                </a:solidFill>
                <a:latin typeface="+mj-ea"/>
                <a:sym typeface="+mn-ea"/>
              </a:rPr>
              <a:t> </a:t>
            </a:r>
            <a:br>
              <a:rPr sz="2800" b="1" dirty="0" smtClean="0">
                <a:solidFill>
                  <a:srgbClr val="00B050"/>
                </a:solidFill>
                <a:latin typeface="+mj-ea"/>
                <a:sym typeface="+mn-ea"/>
              </a:rPr>
            </a:br>
            <a:r>
              <a:rPr sz="2800" b="1" dirty="0" smtClean="0">
                <a:solidFill>
                  <a:srgbClr val="00B050"/>
                </a:solidFill>
                <a:latin typeface="+mj-ea"/>
                <a:sym typeface="+mn-ea"/>
              </a:rPr>
              <a:t>    </a:t>
            </a:r>
            <a:r>
              <a:rPr lang="zh-CN" sz="2800" b="1" dirty="0" smtClean="0">
                <a:solidFill>
                  <a:srgbClr val="00B050"/>
                </a:solidFill>
                <a:latin typeface="+mj-ea"/>
                <a:sym typeface="+mn-ea"/>
              </a:rPr>
              <a:t>二</a:t>
            </a:r>
            <a:r>
              <a:rPr sz="2800" b="1" dirty="0" smtClean="0">
                <a:solidFill>
                  <a:srgbClr val="00B050"/>
                </a:solidFill>
                <a:latin typeface="+mj-ea"/>
                <a:sym typeface="+mn-ea"/>
              </a:rPr>
              <a:t>.</a:t>
            </a:r>
            <a:r>
              <a:rPr lang="zh-CN" sz="2800" b="1" dirty="0" smtClean="0">
                <a:solidFill>
                  <a:srgbClr val="00B050"/>
                </a:solidFill>
                <a:latin typeface="+mj-ea"/>
                <a:sym typeface="+mn-ea"/>
              </a:rPr>
              <a:t>预算</a:t>
            </a:r>
            <a:r>
              <a:rPr sz="2800" b="1" dirty="0" smtClean="0">
                <a:solidFill>
                  <a:srgbClr val="00B050"/>
                </a:solidFill>
                <a:latin typeface="+mj-ea"/>
                <a:sym typeface="+mn-ea"/>
              </a:rPr>
              <a:t>管理</a:t>
            </a:r>
            <a:br>
              <a:rPr sz="2800" b="1" dirty="0" smtClean="0">
                <a:solidFill>
                  <a:srgbClr val="00B050"/>
                </a:solidFill>
                <a:latin typeface="+mj-ea"/>
                <a:sym typeface="+mn-ea"/>
              </a:rPr>
            </a:br>
            <a:r>
              <a:rPr sz="2800" b="1" dirty="0" smtClean="0">
                <a:solidFill>
                  <a:srgbClr val="00B050"/>
                </a:solidFill>
                <a:latin typeface="+mj-ea"/>
                <a:sym typeface="+mn-ea"/>
              </a:rPr>
              <a:t>    </a:t>
            </a:r>
            <a:r>
              <a:rPr lang="zh-CN" sz="2800" b="1" dirty="0" smtClean="0">
                <a:solidFill>
                  <a:srgbClr val="00B050"/>
                </a:solidFill>
                <a:latin typeface="+mj-ea"/>
                <a:sym typeface="+mn-ea"/>
              </a:rPr>
              <a:t>三</a:t>
            </a:r>
            <a:r>
              <a:rPr sz="2800" b="1" dirty="0" smtClean="0">
                <a:solidFill>
                  <a:srgbClr val="00B050"/>
                </a:solidFill>
                <a:latin typeface="+mj-ea"/>
                <a:sym typeface="+mn-ea"/>
              </a:rPr>
              <a:t>.</a:t>
            </a:r>
            <a:r>
              <a:rPr lang="zh-CN" sz="2800" b="1" dirty="0" smtClean="0">
                <a:solidFill>
                  <a:srgbClr val="00B050"/>
                </a:solidFill>
                <a:latin typeface="+mj-ea"/>
                <a:sym typeface="+mn-ea"/>
              </a:rPr>
              <a:t>财务报销</a:t>
            </a:r>
            <a:br>
              <a:rPr lang="zh-CN" sz="2800" b="1" dirty="0" smtClean="0">
                <a:solidFill>
                  <a:srgbClr val="00B050"/>
                </a:solidFill>
                <a:latin typeface="+mj-ea"/>
                <a:sym typeface="+mn-ea"/>
              </a:rPr>
            </a:br>
            <a:r>
              <a:rPr lang="zh-CN" sz="2800" b="1" dirty="0" smtClean="0">
                <a:solidFill>
                  <a:srgbClr val="00B050"/>
                </a:solidFill>
                <a:latin typeface="+mj-ea"/>
                <a:sym typeface="+mn-ea"/>
              </a:rPr>
              <a:t>    四</a:t>
            </a:r>
            <a:r>
              <a:rPr sz="2800" b="1" dirty="0" smtClean="0">
                <a:solidFill>
                  <a:srgbClr val="00B050"/>
                </a:solidFill>
                <a:latin typeface="+mj-ea"/>
                <a:sym typeface="+mn-ea"/>
              </a:rPr>
              <a:t>.</a:t>
            </a:r>
            <a:r>
              <a:rPr lang="zh-CN" sz="2800" b="1" dirty="0" smtClean="0">
                <a:solidFill>
                  <a:srgbClr val="00B050"/>
                </a:solidFill>
                <a:latin typeface="+mj-ea"/>
                <a:sym typeface="+mn-ea"/>
              </a:rPr>
              <a:t>财务服务</a:t>
            </a:r>
            <a:br>
              <a:rPr lang="zh-CN" sz="2800" b="1" dirty="0" smtClean="0">
                <a:solidFill>
                  <a:srgbClr val="00B050"/>
                </a:solidFill>
                <a:latin typeface="+mj-ea"/>
                <a:sym typeface="+mn-ea"/>
              </a:rPr>
            </a:br>
            <a:r>
              <a:rPr lang="zh-CN" sz="2800" b="1" dirty="0" smtClean="0">
                <a:solidFill>
                  <a:srgbClr val="00B050"/>
                </a:solidFill>
                <a:latin typeface="+mj-ea"/>
                <a:sym typeface="+mn-ea"/>
              </a:rPr>
              <a:t>    五</a:t>
            </a:r>
            <a:r>
              <a:rPr sz="2800" b="1" dirty="0" smtClean="0">
                <a:solidFill>
                  <a:srgbClr val="00B050"/>
                </a:solidFill>
                <a:latin typeface="+mj-ea"/>
                <a:sym typeface="+mn-ea"/>
              </a:rPr>
              <a:t>.</a:t>
            </a:r>
            <a:r>
              <a:rPr lang="zh-CN" sz="2800" b="1" dirty="0" smtClean="0">
                <a:solidFill>
                  <a:srgbClr val="00B050"/>
                </a:solidFill>
                <a:latin typeface="+mj-ea"/>
                <a:sym typeface="+mn-ea"/>
              </a:rPr>
              <a:t>政府采购</a:t>
            </a:r>
            <a:br>
              <a:rPr lang="zh-CN" sz="2800" b="1" dirty="0" smtClean="0">
                <a:solidFill>
                  <a:srgbClr val="00B050"/>
                </a:solidFill>
                <a:latin typeface="+mj-ea"/>
                <a:sym typeface="+mn-ea"/>
              </a:rPr>
            </a:br>
            <a:endParaRPr lang="zh-CN" altLang="en-US" sz="2800"/>
          </a:p>
        </p:txBody>
      </p:sp>
    </p:spTree>
  </p:cSld>
  <p:clrMapOvr>
    <a:masterClrMapping/>
  </p:clrMapOvr>
  <p:transition>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2"/>
          <p:cNvSpPr>
            <a:spLocks noGrp="1"/>
          </p:cNvSpPr>
          <p:nvPr>
            <p:ph type="ctrTitle"/>
          </p:nvPr>
        </p:nvSpPr>
        <p:spPr>
          <a:xfrm>
            <a:off x="152400" y="1295400"/>
            <a:ext cx="8839200" cy="4191000"/>
          </a:xfrm>
        </p:spPr>
        <p:txBody>
          <a:bodyPr vert="horz" wrap="square" lIns="91440" tIns="45720" rIns="91440" bIns="45720" anchor="ctr"/>
          <a:lstStyle>
            <a:lvl1pPr lvl="0">
              <a:defRPr/>
            </a:lvl1pPr>
          </a:lstStyle>
          <a:p>
            <a:pPr lvl="0" algn="l">
              <a:lnSpc>
                <a:spcPts val="2800"/>
              </a:lnSpc>
            </a:pPr>
            <a:br>
              <a:rPr lang="zh-CN" altLang="en-US" sz="3600" b="1" dirty="0">
                <a:latin typeface="楷体" panose="02010609060101010101" pitchFamily="49" charset="-122"/>
                <a:ea typeface="楷体" panose="02010609060101010101" pitchFamily="49" charset="-122"/>
              </a:rPr>
            </a:br>
            <a:br>
              <a:rPr lang="en-US" altLang="zh-CN" sz="3600" b="1" dirty="0">
                <a:latin typeface="楷体" panose="02010609060101010101" pitchFamily="49" charset="-122"/>
                <a:ea typeface="楷体" panose="02010609060101010101" pitchFamily="49" charset="-122"/>
              </a:rPr>
            </a:br>
            <a:r>
              <a:rPr lang="en-US" altLang="zh-CN" sz="3600" b="1" dirty="0">
                <a:latin typeface="楷体" panose="02010609060101010101" pitchFamily="49" charset="-122"/>
                <a:ea typeface="楷体" panose="02010609060101010101" pitchFamily="49" charset="-122"/>
              </a:rPr>
              <a:t>   </a:t>
            </a:r>
            <a:br>
              <a:rPr lang="en-US" altLang="zh-CN" sz="3600" b="1" dirty="0">
                <a:latin typeface="楷体" panose="02010609060101010101" pitchFamily="49" charset="-122"/>
                <a:ea typeface="楷体" panose="02010609060101010101" pitchFamily="49" charset="-122"/>
              </a:rPr>
            </a:br>
            <a:r>
              <a:rPr lang="en-US" altLang="zh-CN" sz="3600" b="1" dirty="0">
                <a:latin typeface="楷体" panose="02010609060101010101" pitchFamily="49" charset="-122"/>
                <a:ea typeface="楷体" panose="02010609060101010101" pitchFamily="49" charset="-122"/>
              </a:rPr>
              <a:t>           </a:t>
            </a:r>
            <a:br>
              <a:rPr lang="zh-CN" altLang="zh-CN" sz="2000" dirty="0"/>
            </a:br>
            <a:endParaRPr lang="zh-CN" altLang="en-US" sz="2000" dirty="0"/>
          </a:p>
        </p:txBody>
      </p:sp>
      <p:sp>
        <p:nvSpPr>
          <p:cNvPr id="5123" name="矩形 2"/>
          <p:cNvSpPr/>
          <p:nvPr/>
        </p:nvSpPr>
        <p:spPr>
          <a:xfrm>
            <a:off x="1600200" y="304800"/>
            <a:ext cx="2937510" cy="570865"/>
          </a:xfrm>
          <a:prstGeom prst="rect">
            <a:avLst/>
          </a:prstGeom>
          <a:noFill/>
          <a:ln w="9525">
            <a:noFill/>
          </a:ln>
        </p:spPr>
        <p:txBody>
          <a:bodyPr wrap="none">
            <a:spAutoFit/>
          </a:bodyPr>
          <a:p>
            <a:r>
              <a:rPr lang="zh-CN" altLang="en-US" sz="2400" dirty="0">
                <a:solidFill>
                  <a:srgbClr val="FF0000"/>
                </a:solidFill>
                <a:latin typeface="黑体" panose="02010609060101010101" pitchFamily="49" charset="-122"/>
              </a:rPr>
              <a:t>国内差旅费报销指南</a:t>
            </a:r>
            <a:endParaRPr lang="zh-CN" altLang="en-US" sz="2400" dirty="0">
              <a:solidFill>
                <a:srgbClr val="FF0000"/>
              </a:solidFill>
              <a:latin typeface="黑体" panose="02010609060101010101" pitchFamily="49" charset="-122"/>
            </a:endParaRPr>
          </a:p>
        </p:txBody>
      </p:sp>
      <p:sp>
        <p:nvSpPr>
          <p:cNvPr id="4" name="TextBox 3"/>
          <p:cNvSpPr txBox="1"/>
          <p:nvPr/>
        </p:nvSpPr>
        <p:spPr>
          <a:xfrm>
            <a:off x="328930" y="1232535"/>
            <a:ext cx="8716645" cy="4939030"/>
          </a:xfrm>
          <a:prstGeom prst="rect">
            <a:avLst/>
          </a:prstGeom>
          <a:noFill/>
        </p:spPr>
        <p:txBody>
          <a:bodyPr wrap="square">
            <a:spAutoFit/>
          </a:bodyPr>
          <a:lstStyle/>
          <a:p>
            <a:pPr marR="0" defTabSz="914400">
              <a:lnSpc>
                <a:spcPts val="2700"/>
              </a:lnSpc>
              <a:spcBef>
                <a:spcPts val="0"/>
              </a:spcBef>
              <a:buClrTx/>
              <a:buSzTx/>
              <a:buFontTx/>
              <a:buNone/>
              <a:defRPr/>
            </a:pPr>
            <a:r>
              <a:rPr kumimoji="0" lang="zh-CN" altLang="en-US" sz="2000" kern="1200" cap="none" spc="0" normalizeH="0" baseline="0" noProof="0" dirty="0">
                <a:solidFill>
                  <a:srgbClr val="00B0F0"/>
                </a:solidFill>
                <a:latin typeface="+mn-ea"/>
                <a:ea typeface="+mn-ea"/>
                <a:cs typeface="+mn-cs"/>
              </a:rPr>
              <a:t>                   四</a:t>
            </a:r>
            <a:r>
              <a:rPr kumimoji="0" lang="en-US" altLang="zh-CN" sz="2000" kern="1200" cap="none" spc="0" normalizeH="0" baseline="0" noProof="0" dirty="0">
                <a:solidFill>
                  <a:srgbClr val="00B0F0"/>
                </a:solidFill>
                <a:latin typeface="+mn-ea"/>
                <a:ea typeface="+mn-ea"/>
                <a:cs typeface="+mn-cs"/>
              </a:rPr>
              <a:t>.</a:t>
            </a:r>
            <a:r>
              <a:rPr kumimoji="0" lang="zh-CN" altLang="en-US" sz="2000" kern="1200" cap="none" spc="0" normalizeH="0" baseline="0" noProof="0" dirty="0">
                <a:solidFill>
                  <a:srgbClr val="00B0F0"/>
                </a:solidFill>
                <a:latin typeface="+mn-ea"/>
                <a:ea typeface="+mn-ea"/>
                <a:cs typeface="+mn-cs"/>
              </a:rPr>
              <a:t>城市间交通费报销规定与要求</a:t>
            </a:r>
            <a:br>
              <a:rPr kumimoji="0" lang="en-US" altLang="zh-CN" sz="2000" kern="1200" cap="none" spc="0" normalizeH="0" baseline="0" noProof="0" dirty="0">
                <a:latin typeface="+mn-ea"/>
                <a:ea typeface="+mn-ea"/>
                <a:cs typeface="+mn-cs"/>
              </a:rPr>
            </a:br>
            <a:r>
              <a:rPr kumimoji="0" lang="en-US" altLang="zh-CN" sz="2000" kern="1200" cap="none" spc="0" normalizeH="0" baseline="0" noProof="0" dirty="0">
                <a:solidFill>
                  <a:srgbClr val="00B0F0"/>
                </a:solidFill>
                <a:latin typeface="+mn-ea"/>
                <a:ea typeface="+mn-ea"/>
                <a:cs typeface="+mn-cs"/>
              </a:rPr>
              <a:t>1.</a:t>
            </a:r>
            <a:r>
              <a:rPr kumimoji="0" lang="zh-CN" altLang="en-US" sz="2000" kern="1200" cap="none" spc="0" normalizeH="0" baseline="0" noProof="0" dirty="0">
                <a:solidFill>
                  <a:srgbClr val="00B0F0"/>
                </a:solidFill>
                <a:latin typeface="+mn-ea"/>
                <a:ea typeface="+mn-ea"/>
                <a:cs typeface="+mn-cs"/>
              </a:rPr>
              <a:t>超标处理</a:t>
            </a:r>
            <a:br>
              <a:rPr kumimoji="0" lang="en-US" altLang="zh-CN" sz="2000" kern="1200" cap="none" spc="0" normalizeH="0" baseline="0" noProof="0" dirty="0">
                <a:solidFill>
                  <a:srgbClr val="00B0F0"/>
                </a:solidFill>
                <a:latin typeface="+mn-ea"/>
                <a:ea typeface="+mn-ea"/>
                <a:cs typeface="+mn-cs"/>
              </a:rPr>
            </a:br>
            <a:r>
              <a:rPr kumimoji="0" lang="zh-CN" altLang="en-US" sz="2000" kern="1200" cap="none" spc="0" normalizeH="0" baseline="0" noProof="0" dirty="0">
                <a:latin typeface="+mn-ea"/>
                <a:ea typeface="+mn-ea"/>
                <a:cs typeface="+mn-cs"/>
              </a:rPr>
              <a:t>出差人员应当按照规定标准乘坐交通工具并凭票报销，超支部分个人自理。</a:t>
            </a:r>
            <a:br>
              <a:rPr kumimoji="0" lang="en-US" altLang="zh-CN" sz="2000" kern="1200" cap="none" spc="0" normalizeH="0" baseline="0" noProof="0" dirty="0">
                <a:latin typeface="+mn-ea"/>
                <a:ea typeface="+mn-ea"/>
                <a:cs typeface="+mn-cs"/>
              </a:rPr>
            </a:br>
            <a:r>
              <a:rPr kumimoji="0" lang="en-US" altLang="zh-CN" sz="2000" kern="1200" cap="none" spc="0" normalizeH="0" baseline="0" noProof="0" dirty="0">
                <a:solidFill>
                  <a:srgbClr val="00B0F0"/>
                </a:solidFill>
                <a:latin typeface="+mn-ea"/>
                <a:ea typeface="+mn-ea"/>
                <a:cs typeface="+mn-cs"/>
              </a:rPr>
              <a:t>2.</a:t>
            </a:r>
            <a:r>
              <a:rPr kumimoji="0" lang="zh-CN" altLang="en-US" sz="2000" kern="1200" cap="none" spc="0" normalizeH="0" baseline="0" noProof="0" dirty="0">
                <a:solidFill>
                  <a:srgbClr val="00B0F0"/>
                </a:solidFill>
                <a:latin typeface="+mn-ea"/>
                <a:ea typeface="+mn-ea"/>
                <a:cs typeface="+mn-cs"/>
              </a:rPr>
              <a:t>行程连贯</a:t>
            </a:r>
            <a:br>
              <a:rPr kumimoji="0" lang="en-US" altLang="zh-CN" sz="2000" kern="1200" cap="none" spc="0" normalizeH="0" baseline="0" noProof="0" dirty="0">
                <a:latin typeface="+mn-ea"/>
                <a:ea typeface="+mn-ea"/>
                <a:cs typeface="+mn-cs"/>
              </a:rPr>
            </a:br>
            <a:r>
              <a:rPr kumimoji="0" lang="zh-CN" altLang="en-US" sz="2000" kern="1200" cap="none" spc="0" normalizeH="0" baseline="0" noProof="0" dirty="0">
                <a:latin typeface="+mn-ea"/>
                <a:ea typeface="+mn-ea"/>
                <a:cs typeface="+mn-cs"/>
              </a:rPr>
              <a:t>往返城市间交通费票据行程须连贯，如行程不连贯的，出差人员提供书面说明或有效证明材料，经单位（项目）负责人签字审批，予以报销。 </a:t>
            </a:r>
            <a:br>
              <a:rPr kumimoji="0" lang="en-US" altLang="zh-CN" sz="2000" kern="1200" cap="none" spc="0" normalizeH="0" baseline="0" noProof="0" dirty="0">
                <a:latin typeface="+mn-ea"/>
                <a:ea typeface="+mn-ea"/>
                <a:cs typeface="+mn-cs"/>
              </a:rPr>
            </a:br>
            <a:r>
              <a:rPr kumimoji="0" lang="en-US" altLang="zh-CN" sz="2000" kern="1200" cap="none" spc="0" normalizeH="0" baseline="0" noProof="0" dirty="0">
                <a:solidFill>
                  <a:srgbClr val="00B0F0"/>
                </a:solidFill>
                <a:latin typeface="+mn-ea"/>
                <a:ea typeface="+mn-ea"/>
                <a:cs typeface="+mn-cs"/>
              </a:rPr>
              <a:t>3.</a:t>
            </a:r>
            <a:r>
              <a:rPr kumimoji="0" lang="zh-CN" altLang="en-US" sz="2000" kern="1200" cap="none" spc="0" normalizeH="0" baseline="0" noProof="0" dirty="0">
                <a:solidFill>
                  <a:srgbClr val="00B0F0"/>
                </a:solidFill>
                <a:latin typeface="+mn-ea"/>
                <a:ea typeface="+mn-ea"/>
                <a:cs typeface="+mn-cs"/>
              </a:rPr>
              <a:t>辅助费用</a:t>
            </a:r>
            <a:br>
              <a:rPr kumimoji="0" lang="en-US" altLang="zh-CN" sz="2000" kern="1200" cap="none" spc="0" normalizeH="0" baseline="0" noProof="0" dirty="0">
                <a:solidFill>
                  <a:srgbClr val="00B0F0"/>
                </a:solidFill>
                <a:latin typeface="+mn-ea"/>
                <a:ea typeface="+mn-ea"/>
                <a:cs typeface="+mn-cs"/>
              </a:rPr>
            </a:br>
            <a:r>
              <a:rPr kumimoji="0" lang="zh-CN" altLang="en-US" sz="2000" kern="1200" cap="none" spc="0" normalizeH="0" baseline="0" noProof="0" dirty="0">
                <a:latin typeface="+mn-ea"/>
                <a:ea typeface="+mn-ea"/>
                <a:cs typeface="+mn-cs"/>
              </a:rPr>
              <a:t>乘坐飞机的民航发展基金、燃油附加费、往返机场的专线客车费用、机场快轨费用及交通工具订票费可凭据报销。每人次可以购买交通意外保险一份。 </a:t>
            </a:r>
            <a:br>
              <a:rPr kumimoji="0" lang="en-US" altLang="zh-CN" sz="2000" kern="1200" cap="none" spc="0" normalizeH="0" baseline="0" noProof="0" dirty="0">
                <a:latin typeface="+mn-ea"/>
                <a:ea typeface="+mn-ea"/>
                <a:cs typeface="+mn-cs"/>
              </a:rPr>
            </a:br>
            <a:r>
              <a:rPr kumimoji="0" lang="en-US" altLang="zh-CN" sz="2000" kern="1200" cap="none" spc="0" normalizeH="0" baseline="0" noProof="0" dirty="0">
                <a:solidFill>
                  <a:srgbClr val="00B0F0"/>
                </a:solidFill>
                <a:latin typeface="+mn-ea"/>
                <a:ea typeface="+mn-ea"/>
                <a:cs typeface="+mn-cs"/>
              </a:rPr>
              <a:t>4.</a:t>
            </a:r>
            <a:r>
              <a:rPr kumimoji="0" lang="zh-CN" altLang="en-US" sz="2000" kern="1200" cap="none" spc="0" normalizeH="0" baseline="0" noProof="0" dirty="0">
                <a:solidFill>
                  <a:srgbClr val="00B0F0"/>
                </a:solidFill>
                <a:latin typeface="+mn-ea"/>
                <a:ea typeface="+mn-ea"/>
                <a:cs typeface="+mn-cs"/>
              </a:rPr>
              <a:t>票据丢失</a:t>
            </a:r>
            <a:br>
              <a:rPr kumimoji="0" lang="en-US" altLang="zh-CN" sz="2000" kern="1200" cap="none" spc="0" normalizeH="0" baseline="0" noProof="0" dirty="0">
                <a:solidFill>
                  <a:srgbClr val="00B0F0"/>
                </a:solidFill>
                <a:latin typeface="+mn-ea"/>
                <a:ea typeface="+mn-ea"/>
                <a:cs typeface="+mn-cs"/>
              </a:rPr>
            </a:br>
            <a:r>
              <a:rPr kumimoji="0" lang="en-US" altLang="zh-CN" sz="2000" kern="1200" cap="none" spc="0" normalizeH="0" baseline="0" noProof="0" dirty="0">
                <a:solidFill>
                  <a:schemeClr val="tx1"/>
                </a:solidFill>
                <a:latin typeface="+mn-ea"/>
                <a:ea typeface="+mn-ea"/>
                <a:cs typeface="+mn-cs"/>
              </a:rPr>
              <a:t>提供订</a:t>
            </a:r>
            <a:r>
              <a:rPr kumimoji="0" lang="zh-CN" altLang="en-US" sz="2000" kern="1200" cap="none" spc="0" normalizeH="0" baseline="0" noProof="0" dirty="0">
                <a:solidFill>
                  <a:schemeClr val="tx1"/>
                </a:solidFill>
                <a:latin typeface="+mn-ea"/>
                <a:ea typeface="+mn-ea"/>
                <a:cs typeface="+mn-cs"/>
              </a:rPr>
              <a:t>单记录及</a:t>
            </a:r>
            <a:r>
              <a:rPr kumimoji="0" lang="en-US" altLang="zh-CN" sz="2000" kern="1200" cap="none" spc="0" normalizeH="0" baseline="0" noProof="0" dirty="0">
                <a:solidFill>
                  <a:schemeClr val="tx1"/>
                </a:solidFill>
                <a:latin typeface="+mn-ea"/>
                <a:ea typeface="+mn-ea"/>
                <a:cs typeface="+mn-cs"/>
              </a:rPr>
              <a:t>情况说明，经单位负责人审批后方可报销。</a:t>
            </a:r>
            <a:r>
              <a:rPr lang="zh-CN" altLang="en-US" sz="2000" noProof="0" dirty="0">
                <a:latin typeface="+mn-ea"/>
                <a:ea typeface="+mn-ea"/>
                <a:sym typeface="+mn-ea"/>
              </a:rPr>
              <a:t>无法提供订单记录的：</a:t>
            </a:r>
            <a:r>
              <a:rPr kumimoji="0" lang="zh-CN" altLang="en-US" sz="2000" kern="1200" cap="none" spc="0" normalizeH="0" baseline="0" noProof="0" dirty="0">
                <a:latin typeface="+mn-ea"/>
                <a:ea typeface="+mn-ea"/>
                <a:cs typeface="+mn-cs"/>
              </a:rPr>
              <a:t>单程交通票据丢失，出差人员提供书面说明，单位财务负责人签字认可，经财务部门负责人签字审批后报销；双程交通票据均丢失，不再受理。</a:t>
            </a:r>
            <a:br>
              <a:rPr kumimoji="0" lang="zh-CN" altLang="en-US" sz="2400" kern="1200" cap="none" spc="0" normalizeH="0" baseline="0" noProof="0" dirty="0">
                <a:latin typeface="+mn-ea"/>
                <a:ea typeface="+mn-ea"/>
                <a:cs typeface="+mn-cs"/>
              </a:rPr>
            </a:br>
            <a:endParaRPr kumimoji="0" lang="zh-CN" altLang="en-US" sz="2400" kern="1200" cap="none" spc="0" normalizeH="0" baseline="0" noProof="0" dirty="0">
              <a:latin typeface="+mn-ea"/>
              <a:ea typeface="+mn-ea"/>
              <a:cs typeface="+mn-cs"/>
            </a:endParaRPr>
          </a:p>
        </p:txBody>
      </p:sp>
    </p:spTree>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p:cNvSpPr>
          <p:nvPr>
            <p:ph type="ctrTitle"/>
          </p:nvPr>
        </p:nvSpPr>
        <p:spPr>
          <a:xfrm>
            <a:off x="228600" y="1295400"/>
            <a:ext cx="8686800" cy="4495800"/>
          </a:xfrm>
        </p:spPr>
        <p:txBody>
          <a:bodyPr vert="horz" wrap="square" lIns="91440" tIns="45720" rIns="91440" bIns="45720" anchor="t"/>
          <a:lstStyle>
            <a:lvl1pPr lvl="0">
              <a:defRPr/>
            </a:lvl1pPr>
          </a:lstStyle>
          <a:p>
            <a:pPr lvl="0" algn="l">
              <a:lnSpc>
                <a:spcPts val="2800"/>
              </a:lnSpc>
            </a:pPr>
            <a:r>
              <a:rPr lang="zh-CN" altLang="en-US" sz="2000" b="1" dirty="0">
                <a:solidFill>
                  <a:srgbClr val="00B0F0"/>
                </a:solidFill>
              </a:rPr>
              <a:t>交通工具标准：</a:t>
            </a:r>
            <a:br>
              <a:rPr lang="zh-CN" altLang="en-US" sz="2000" b="1" dirty="0"/>
            </a:br>
            <a:br>
              <a:rPr lang="en-US" altLang="zh-CN" sz="2000" b="1" dirty="0"/>
            </a:br>
            <a:br>
              <a:rPr lang="en-US" altLang="zh-CN" sz="2000" b="1" dirty="0"/>
            </a:br>
            <a:br>
              <a:rPr lang="en-US" altLang="zh-CN" sz="2000" b="1" dirty="0"/>
            </a:br>
            <a:br>
              <a:rPr lang="en-US" altLang="zh-CN" sz="2000" b="1" dirty="0"/>
            </a:br>
            <a:br>
              <a:rPr lang="en-US" altLang="zh-CN" sz="2000" b="1" dirty="0"/>
            </a:br>
            <a:br>
              <a:rPr lang="zh-CN" altLang="en-US" sz="2000" b="1"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6147" name="矩形 2"/>
          <p:cNvSpPr/>
          <p:nvPr/>
        </p:nvSpPr>
        <p:spPr>
          <a:xfrm>
            <a:off x="1600200" y="304800"/>
            <a:ext cx="2937510" cy="570865"/>
          </a:xfrm>
          <a:prstGeom prst="rect">
            <a:avLst/>
          </a:prstGeom>
          <a:noFill/>
          <a:ln w="9525">
            <a:noFill/>
          </a:ln>
        </p:spPr>
        <p:txBody>
          <a:bodyPr wrap="none">
            <a:spAutoFit/>
          </a:bodyPr>
          <a:p>
            <a:r>
              <a:rPr lang="zh-CN" altLang="en-US" sz="2400" dirty="0">
                <a:solidFill>
                  <a:srgbClr val="FF0000"/>
                </a:solidFill>
                <a:latin typeface="黑体" panose="02010609060101010101" pitchFamily="49" charset="-122"/>
              </a:rPr>
              <a:t>国内差旅费报销指南</a:t>
            </a:r>
            <a:endParaRPr lang="zh-CN" altLang="en-US" sz="2400" dirty="0">
              <a:solidFill>
                <a:srgbClr val="FF0000"/>
              </a:solidFill>
              <a:latin typeface="黑体" panose="02010609060101010101" pitchFamily="49" charset="-122"/>
            </a:endParaRPr>
          </a:p>
        </p:txBody>
      </p:sp>
      <p:graphicFrame>
        <p:nvGraphicFramePr>
          <p:cNvPr id="4" name="表格 3"/>
          <p:cNvGraphicFramePr>
            <a:graphicFrameLocks noGrp="1"/>
          </p:cNvGraphicFramePr>
          <p:nvPr/>
        </p:nvGraphicFramePr>
        <p:xfrm>
          <a:off x="304800" y="1676400"/>
          <a:ext cx="8534400" cy="3810000"/>
        </p:xfrm>
        <a:graphic>
          <a:graphicData uri="http://schemas.openxmlformats.org/drawingml/2006/table">
            <a:tbl>
              <a:tblPr firstRow="1" bandRow="1">
                <a:tableStyleId>{5C22544A-7EE6-4342-B048-85BDC9FD1C3A}</a:tableStyleId>
              </a:tblPr>
              <a:tblGrid>
                <a:gridCol w="558325"/>
                <a:gridCol w="2574925"/>
                <a:gridCol w="2124550"/>
                <a:gridCol w="1066800"/>
                <a:gridCol w="990600"/>
                <a:gridCol w="1219200"/>
              </a:tblGrid>
              <a:tr h="739009">
                <a:tc>
                  <a:txBody>
                    <a:bodyPr/>
                    <a:lstStyle/>
                    <a:p>
                      <a:pPr algn="ctr">
                        <a:spcAft>
                          <a:spcPts val="0"/>
                        </a:spcAft>
                      </a:pPr>
                      <a:r>
                        <a:rPr lang="zh-CN" altLang="en-US" sz="1400" b="1" kern="100" dirty="0" smtClean="0">
                          <a:solidFill>
                            <a:schemeClr val="tx1"/>
                          </a:solidFill>
                          <a:latin typeface="+mn-ea"/>
                          <a:ea typeface="+mn-ea"/>
                          <a:cs typeface="Times New Roman" panose="02020603050405020304"/>
                        </a:rPr>
                        <a:t>序号</a:t>
                      </a:r>
                      <a:endParaRPr lang="zh-CN" sz="1400" b="1" kern="100" dirty="0">
                        <a:solidFill>
                          <a:schemeClr val="tx1"/>
                        </a:solidFill>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dirty="0">
                          <a:solidFill>
                            <a:schemeClr val="tx1"/>
                          </a:solidFill>
                          <a:latin typeface="+mn-ea"/>
                          <a:ea typeface="+mn-ea"/>
                          <a:cs typeface="Times New Roman" panose="02020603050405020304"/>
                        </a:rPr>
                        <a:t>对应人员</a:t>
                      </a:r>
                      <a:endParaRPr lang="zh-CN" sz="1400" b="1" kern="100" dirty="0">
                        <a:solidFill>
                          <a:schemeClr val="tx1"/>
                        </a:solidFill>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dirty="0">
                          <a:solidFill>
                            <a:schemeClr val="tx1"/>
                          </a:solidFill>
                          <a:latin typeface="+mn-ea"/>
                          <a:ea typeface="+mn-ea"/>
                          <a:cs typeface="Times New Roman" panose="02020603050405020304"/>
                        </a:rPr>
                        <a:t>火车（含高铁、动车、全列软席列车）</a:t>
                      </a:r>
                      <a:endParaRPr lang="zh-CN" sz="1400" b="1" kern="100" dirty="0">
                        <a:solidFill>
                          <a:schemeClr val="tx1"/>
                        </a:solidFill>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dirty="0">
                          <a:solidFill>
                            <a:schemeClr val="tx1"/>
                          </a:solidFill>
                          <a:latin typeface="+mn-ea"/>
                          <a:ea typeface="+mn-ea"/>
                          <a:cs typeface="Times New Roman" panose="02020603050405020304"/>
                        </a:rPr>
                        <a:t>轮船（不包括旅游船）</a:t>
                      </a:r>
                      <a:endParaRPr lang="zh-CN" sz="1400" b="1" kern="100" dirty="0">
                        <a:solidFill>
                          <a:schemeClr val="tx1"/>
                        </a:solidFill>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dirty="0">
                          <a:solidFill>
                            <a:schemeClr val="tx1"/>
                          </a:solidFill>
                          <a:latin typeface="+mn-ea"/>
                          <a:ea typeface="+mn-ea"/>
                          <a:cs typeface="Times New Roman" panose="02020603050405020304"/>
                        </a:rPr>
                        <a:t>飞 机</a:t>
                      </a:r>
                      <a:endParaRPr lang="zh-CN" sz="1400" b="1" kern="100" dirty="0">
                        <a:solidFill>
                          <a:schemeClr val="tx1"/>
                        </a:solidFill>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dirty="0">
                          <a:solidFill>
                            <a:schemeClr val="tx1"/>
                          </a:solidFill>
                          <a:latin typeface="+mn-ea"/>
                          <a:ea typeface="+mn-ea"/>
                          <a:cs typeface="Times New Roman" panose="02020603050405020304"/>
                        </a:rPr>
                        <a:t>其他交通工具（不包括出租小汽车）</a:t>
                      </a:r>
                      <a:endParaRPr lang="zh-CN" sz="1400" b="1" kern="100" dirty="0">
                        <a:solidFill>
                          <a:schemeClr val="tx1"/>
                        </a:solidFill>
                        <a:latin typeface="+mn-ea"/>
                        <a:ea typeface="+mn-ea"/>
                        <a:cs typeface="Times New Roman" panose="02020603050405020304"/>
                      </a:endParaRPr>
                    </a:p>
                  </a:txBody>
                  <a:tcPr marL="68580" marR="68580" marT="0" marB="0" anchor="ctr"/>
                </a:tc>
              </a:tr>
              <a:tr h="1231681">
                <a:tc>
                  <a:txBody>
                    <a:bodyPr/>
                    <a:lstStyle/>
                    <a:p>
                      <a:pPr algn="ctr">
                        <a:spcAft>
                          <a:spcPts val="0"/>
                        </a:spcAft>
                      </a:pPr>
                      <a:r>
                        <a:rPr lang="en-US" altLang="zh-CN" sz="1400" b="1" kern="100" dirty="0" smtClean="0">
                          <a:latin typeface="+mn-ea"/>
                          <a:ea typeface="+mn-ea"/>
                          <a:cs typeface="Times New Roman" panose="02020603050405020304"/>
                        </a:rPr>
                        <a:t>1</a:t>
                      </a:r>
                      <a:endParaRPr lang="zh-CN" sz="1400" b="1" kern="100" dirty="0">
                        <a:latin typeface="+mn-ea"/>
                        <a:ea typeface="+mn-ea"/>
                        <a:cs typeface="Times New Roman" panose="02020603050405020304"/>
                      </a:endParaRPr>
                    </a:p>
                  </a:txBody>
                  <a:tcPr marL="68580" marR="68580" marT="0" marB="0" anchor="ctr"/>
                </a:tc>
                <a:tc>
                  <a:txBody>
                    <a:bodyPr/>
                    <a:lstStyle/>
                    <a:p>
                      <a:pPr algn="ctr">
                        <a:spcAft>
                          <a:spcPts val="0"/>
                        </a:spcAft>
                      </a:pPr>
                      <a:r>
                        <a:rPr lang="zh-CN" altLang="en-US" sz="1400" b="1" kern="100" dirty="0" smtClean="0">
                          <a:latin typeface="+mn-ea"/>
                          <a:ea typeface="+mn-ea"/>
                          <a:cs typeface="Times New Roman" panose="02020603050405020304"/>
                        </a:rPr>
                        <a:t>省级及相当职务人员</a:t>
                      </a:r>
                      <a:endParaRPr lang="zh-CN" sz="1400" b="1" kern="100" dirty="0">
                        <a:latin typeface="+mn-ea"/>
                        <a:ea typeface="+mn-ea"/>
                        <a:cs typeface="Times New Roman" panose="02020603050405020304"/>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b="1" kern="100" dirty="0" smtClean="0">
                          <a:solidFill>
                            <a:srgbClr val="000000"/>
                          </a:solidFill>
                          <a:latin typeface="+mn-ea"/>
                          <a:ea typeface="+mn-ea"/>
                          <a:cs typeface="Times New Roman" panose="02020603050405020304"/>
                        </a:rPr>
                        <a:t>火车软席（软座、软卧），高铁</a:t>
                      </a:r>
                      <a:r>
                        <a:rPr lang="en-US" sz="1400" b="1" kern="100" dirty="0" smtClean="0">
                          <a:solidFill>
                            <a:srgbClr val="000000"/>
                          </a:solidFill>
                          <a:latin typeface="+mn-ea"/>
                          <a:ea typeface="+mn-ea"/>
                          <a:cs typeface="Times New Roman" panose="02020603050405020304"/>
                        </a:rPr>
                        <a:t>/</a:t>
                      </a:r>
                      <a:r>
                        <a:rPr lang="zh-CN" altLang="en-US" sz="1400" b="1" kern="100" dirty="0" smtClean="0">
                          <a:solidFill>
                            <a:srgbClr val="000000"/>
                          </a:solidFill>
                          <a:latin typeface="+mn-ea"/>
                          <a:ea typeface="+mn-ea"/>
                          <a:cs typeface="Times New Roman" panose="02020603050405020304"/>
                        </a:rPr>
                        <a:t>动车商务座，全列软席列车一等软座</a:t>
                      </a:r>
                      <a:endParaRPr lang="zh-CN" altLang="en-US" sz="1400" b="1" kern="100" dirty="0" smtClean="0">
                        <a:latin typeface="+mn-ea"/>
                        <a:ea typeface="+mn-ea"/>
                        <a:cs typeface="Times New Roman" panose="02020603050405020304"/>
                      </a:endParaRPr>
                    </a:p>
                  </a:txBody>
                  <a:tcPr marL="68580" marR="68580" marT="0" marB="0" anchor="ctr"/>
                </a:tc>
                <a:tc>
                  <a:txBody>
                    <a:bodyPr/>
                    <a:lstStyle/>
                    <a:p>
                      <a:pPr algn="ctr">
                        <a:spcAft>
                          <a:spcPts val="0"/>
                        </a:spcAft>
                      </a:pPr>
                      <a:r>
                        <a:rPr lang="zh-CN" altLang="en-US" sz="1400" b="1" kern="100" dirty="0" smtClean="0">
                          <a:latin typeface="+mn-ea"/>
                          <a:ea typeface="+mn-ea"/>
                          <a:cs typeface="Times New Roman" panose="02020603050405020304"/>
                        </a:rPr>
                        <a:t>一等舱</a:t>
                      </a:r>
                      <a:endParaRPr lang="zh-CN" sz="1400" b="1" kern="100" dirty="0">
                        <a:latin typeface="+mn-ea"/>
                        <a:ea typeface="+mn-ea"/>
                        <a:cs typeface="Times New Roman" panose="02020603050405020304"/>
                      </a:endParaRPr>
                    </a:p>
                  </a:txBody>
                  <a:tcPr marL="68580" marR="68580" marT="0" marB="0" anchor="ctr"/>
                </a:tc>
                <a:tc>
                  <a:txBody>
                    <a:bodyPr/>
                    <a:lstStyle/>
                    <a:p>
                      <a:pPr algn="ctr">
                        <a:spcAft>
                          <a:spcPts val="0"/>
                        </a:spcAft>
                      </a:pPr>
                      <a:r>
                        <a:rPr lang="zh-CN" altLang="en-US" sz="1400" b="1" kern="100" dirty="0" smtClean="0">
                          <a:latin typeface="+mn-ea"/>
                          <a:ea typeface="+mn-ea"/>
                          <a:cs typeface="Times New Roman" panose="02020603050405020304"/>
                        </a:rPr>
                        <a:t>头等舱</a:t>
                      </a:r>
                      <a:endParaRPr lang="zh-CN" sz="1400" b="1" kern="100" dirty="0">
                        <a:latin typeface="+mn-ea"/>
                        <a:ea typeface="+mn-ea"/>
                        <a:cs typeface="Times New Roman" panose="02020603050405020304"/>
                      </a:endParaRPr>
                    </a:p>
                  </a:txBody>
                  <a:tcPr marL="68580" marR="68580" marT="0" marB="0" anchor="ctr"/>
                </a:tc>
                <a:tc>
                  <a:txBody>
                    <a:bodyPr/>
                    <a:lstStyle/>
                    <a:p>
                      <a:pPr algn="ctr">
                        <a:spcAft>
                          <a:spcPts val="0"/>
                        </a:spcAft>
                      </a:pPr>
                      <a:r>
                        <a:rPr lang="zh-CN" altLang="en-US" sz="1400" b="1" kern="100" dirty="0" smtClean="0">
                          <a:latin typeface="+mn-ea"/>
                          <a:ea typeface="+mn-ea"/>
                          <a:cs typeface="Times New Roman" panose="02020603050405020304"/>
                        </a:rPr>
                        <a:t>凭据报销</a:t>
                      </a:r>
                      <a:endParaRPr lang="zh-CN" sz="1400" b="1" kern="100" dirty="0">
                        <a:latin typeface="+mn-ea"/>
                        <a:ea typeface="+mn-ea"/>
                        <a:cs typeface="Times New Roman" panose="02020603050405020304"/>
                      </a:endParaRPr>
                    </a:p>
                  </a:txBody>
                  <a:tcPr marL="68580" marR="68580" marT="0" marB="0" anchor="ctr"/>
                </a:tc>
              </a:tr>
              <a:tr h="919655">
                <a:tc>
                  <a:txBody>
                    <a:bodyPr/>
                    <a:lstStyle/>
                    <a:p>
                      <a:pPr algn="ctr">
                        <a:spcAft>
                          <a:spcPts val="0"/>
                        </a:spcAft>
                      </a:pPr>
                      <a:endParaRPr lang="en-US" sz="1400" b="1" kern="100" dirty="0">
                        <a:solidFill>
                          <a:srgbClr val="000000"/>
                        </a:solidFill>
                        <a:latin typeface="+mn-ea"/>
                        <a:ea typeface="+mn-ea"/>
                        <a:cs typeface="Times New Roman" panose="02020603050405020304"/>
                      </a:endParaRPr>
                    </a:p>
                    <a:p>
                      <a:pPr algn="ctr">
                        <a:spcAft>
                          <a:spcPts val="0"/>
                        </a:spcAft>
                      </a:pPr>
                      <a:r>
                        <a:rPr lang="en-US" altLang="zh-CN" sz="1400" b="1" kern="100" dirty="0" smtClean="0">
                          <a:solidFill>
                            <a:srgbClr val="000000"/>
                          </a:solidFill>
                          <a:latin typeface="+mn-ea"/>
                          <a:ea typeface="+mn-ea"/>
                          <a:cs typeface="Times New Roman" panose="02020603050405020304"/>
                        </a:rPr>
                        <a:t>2</a:t>
                      </a:r>
                      <a:endParaRPr lang="zh-CN" sz="1400" b="1" kern="100" dirty="0">
                        <a:latin typeface="+mn-ea"/>
                        <a:ea typeface="+mn-ea"/>
                        <a:cs typeface="Times New Roman" panose="02020603050405020304"/>
                      </a:endParaRPr>
                    </a:p>
                  </a:txBody>
                  <a:tcPr marL="68580" marR="68580" marT="0" marB="0" anchor="ctr"/>
                </a:tc>
                <a:tc>
                  <a:txBody>
                    <a:bodyPr/>
                    <a:lstStyle/>
                    <a:p>
                      <a:pPr algn="ctr">
                        <a:spcAft>
                          <a:spcPts val="0"/>
                        </a:spcAft>
                      </a:pPr>
                      <a:endParaRPr lang="en-US" sz="1400" b="1" kern="100" dirty="0">
                        <a:solidFill>
                          <a:srgbClr val="000000"/>
                        </a:solidFill>
                        <a:latin typeface="+mn-ea"/>
                        <a:ea typeface="+mn-ea"/>
                        <a:cs typeface="Times New Roman" panose="02020603050405020304"/>
                      </a:endParaRPr>
                    </a:p>
                    <a:p>
                      <a:pPr algn="ctr">
                        <a:spcAft>
                          <a:spcPts val="0"/>
                        </a:spcAft>
                      </a:pPr>
                      <a:r>
                        <a:rPr lang="zh-CN" sz="1400" b="1" kern="100" dirty="0">
                          <a:solidFill>
                            <a:srgbClr val="000000"/>
                          </a:solidFill>
                          <a:latin typeface="+mn-ea"/>
                          <a:ea typeface="+mn-ea"/>
                          <a:cs typeface="Times New Roman" panose="02020603050405020304"/>
                        </a:rPr>
                        <a:t>厅局级干部及正高级职称</a:t>
                      </a:r>
                      <a:r>
                        <a:rPr lang="zh-CN" sz="1400" b="1" kern="100" dirty="0" smtClean="0">
                          <a:solidFill>
                            <a:srgbClr val="000000"/>
                          </a:solidFill>
                          <a:latin typeface="+mn-ea"/>
                          <a:ea typeface="+mn-ea"/>
                          <a:cs typeface="Times New Roman" panose="02020603050405020304"/>
                        </a:rPr>
                        <a:t>人员</a:t>
                      </a:r>
                      <a:endParaRPr lang="zh-CN" sz="1400" b="1" kern="100" dirty="0">
                        <a:latin typeface="+mn-ea"/>
                        <a:ea typeface="+mn-ea"/>
                        <a:cs typeface="Times New Roman" panose="02020603050405020304"/>
                      </a:endParaRPr>
                    </a:p>
                  </a:txBody>
                  <a:tcPr marL="68580" marR="68580" marT="0" marB="0" anchor="ctr"/>
                </a:tc>
                <a:tc>
                  <a:txBody>
                    <a:bodyPr/>
                    <a:lstStyle/>
                    <a:p>
                      <a:pPr algn="l">
                        <a:spcAft>
                          <a:spcPts val="0"/>
                        </a:spcAft>
                      </a:pPr>
                      <a:r>
                        <a:rPr lang="zh-CN" sz="1400" b="1" kern="100" dirty="0">
                          <a:solidFill>
                            <a:srgbClr val="000000"/>
                          </a:solidFill>
                          <a:latin typeface="+mn-ea"/>
                          <a:ea typeface="+mn-ea"/>
                          <a:cs typeface="Times New Roman" panose="02020603050405020304"/>
                        </a:rPr>
                        <a:t>火车软席（软座、软卧），高铁</a:t>
                      </a:r>
                      <a:r>
                        <a:rPr lang="en-US" sz="1400" b="1" kern="100" dirty="0">
                          <a:solidFill>
                            <a:srgbClr val="000000"/>
                          </a:solidFill>
                          <a:latin typeface="+mn-ea"/>
                          <a:ea typeface="+mn-ea"/>
                          <a:cs typeface="Times New Roman" panose="02020603050405020304"/>
                        </a:rPr>
                        <a:t>/</a:t>
                      </a:r>
                      <a:r>
                        <a:rPr lang="zh-CN" sz="1400" b="1" kern="100" dirty="0">
                          <a:solidFill>
                            <a:srgbClr val="000000"/>
                          </a:solidFill>
                          <a:latin typeface="+mn-ea"/>
                          <a:ea typeface="+mn-ea"/>
                          <a:cs typeface="Times New Roman" panose="02020603050405020304"/>
                        </a:rPr>
                        <a:t>动车一等座，全列软席列车一等软座</a:t>
                      </a:r>
                      <a:endParaRPr lang="zh-CN" sz="1400" b="1" kern="100" dirty="0">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a:solidFill>
                            <a:srgbClr val="000000"/>
                          </a:solidFill>
                          <a:latin typeface="+mn-ea"/>
                          <a:ea typeface="+mn-ea"/>
                          <a:cs typeface="Times New Roman" panose="02020603050405020304"/>
                        </a:rPr>
                        <a:t>二等舱</a:t>
                      </a:r>
                      <a:endParaRPr lang="zh-CN" sz="1400" b="1" kern="100">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a:solidFill>
                            <a:srgbClr val="000000"/>
                          </a:solidFill>
                          <a:latin typeface="+mn-ea"/>
                          <a:ea typeface="+mn-ea"/>
                          <a:cs typeface="Times New Roman" panose="02020603050405020304"/>
                        </a:rPr>
                        <a:t>经济舱</a:t>
                      </a:r>
                      <a:endParaRPr lang="zh-CN" sz="1400" b="1" kern="100">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dirty="0">
                          <a:solidFill>
                            <a:srgbClr val="000000"/>
                          </a:solidFill>
                          <a:latin typeface="+mn-ea"/>
                          <a:ea typeface="+mn-ea"/>
                          <a:cs typeface="Times New Roman" panose="02020603050405020304"/>
                        </a:rPr>
                        <a:t>凭据报销</a:t>
                      </a:r>
                      <a:endParaRPr lang="zh-CN" sz="1400" b="1" kern="100" dirty="0">
                        <a:latin typeface="+mn-ea"/>
                        <a:ea typeface="+mn-ea"/>
                        <a:cs typeface="Times New Roman" panose="02020603050405020304"/>
                      </a:endParaRPr>
                    </a:p>
                  </a:txBody>
                  <a:tcPr marL="68580" marR="68580" marT="0" marB="0" anchor="ctr"/>
                </a:tc>
              </a:tr>
              <a:tr h="919655">
                <a:tc>
                  <a:txBody>
                    <a:bodyPr/>
                    <a:lstStyle/>
                    <a:p>
                      <a:pPr algn="ctr">
                        <a:spcAft>
                          <a:spcPts val="0"/>
                        </a:spcAft>
                      </a:pPr>
                      <a:endParaRPr lang="en-US" sz="1400" b="1" kern="100" dirty="0">
                        <a:solidFill>
                          <a:srgbClr val="000000"/>
                        </a:solidFill>
                        <a:latin typeface="+mn-ea"/>
                        <a:ea typeface="+mn-ea"/>
                        <a:cs typeface="Times New Roman" panose="02020603050405020304"/>
                      </a:endParaRPr>
                    </a:p>
                    <a:p>
                      <a:pPr algn="ctr">
                        <a:spcAft>
                          <a:spcPts val="0"/>
                        </a:spcAft>
                      </a:pPr>
                      <a:r>
                        <a:rPr lang="en-US" altLang="zh-CN" sz="1400" b="1" kern="100" dirty="0" smtClean="0">
                          <a:solidFill>
                            <a:srgbClr val="000000"/>
                          </a:solidFill>
                          <a:latin typeface="+mn-ea"/>
                          <a:ea typeface="+mn-ea"/>
                          <a:cs typeface="Times New Roman" panose="02020603050405020304"/>
                        </a:rPr>
                        <a:t>3</a:t>
                      </a:r>
                      <a:endParaRPr lang="zh-CN" sz="1400" b="1" kern="100" dirty="0">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a:solidFill>
                            <a:srgbClr val="000000"/>
                          </a:solidFill>
                          <a:latin typeface="+mn-ea"/>
                          <a:ea typeface="+mn-ea"/>
                          <a:cs typeface="Times New Roman" panose="02020603050405020304"/>
                        </a:rPr>
                        <a:t>其他人员</a:t>
                      </a:r>
                      <a:endParaRPr lang="zh-CN" sz="1400" b="1" kern="100">
                        <a:latin typeface="+mn-ea"/>
                        <a:ea typeface="+mn-ea"/>
                        <a:cs typeface="Times New Roman" panose="02020603050405020304"/>
                      </a:endParaRPr>
                    </a:p>
                  </a:txBody>
                  <a:tcPr marL="68580" marR="68580" marT="0" marB="0" anchor="ctr"/>
                </a:tc>
                <a:tc>
                  <a:txBody>
                    <a:bodyPr/>
                    <a:lstStyle/>
                    <a:p>
                      <a:pPr algn="l">
                        <a:spcAft>
                          <a:spcPts val="0"/>
                        </a:spcAft>
                      </a:pPr>
                      <a:r>
                        <a:rPr lang="zh-CN" sz="1400" b="1" kern="100" dirty="0">
                          <a:solidFill>
                            <a:srgbClr val="000000"/>
                          </a:solidFill>
                          <a:latin typeface="+mn-ea"/>
                          <a:ea typeface="+mn-ea"/>
                          <a:cs typeface="Times New Roman" panose="02020603050405020304"/>
                        </a:rPr>
                        <a:t>火车硬席（硬座、硬卧），高铁</a:t>
                      </a:r>
                      <a:r>
                        <a:rPr lang="en-US" sz="1400" b="1" kern="100" dirty="0">
                          <a:solidFill>
                            <a:srgbClr val="000000"/>
                          </a:solidFill>
                          <a:latin typeface="+mn-ea"/>
                          <a:ea typeface="+mn-ea"/>
                          <a:cs typeface="Times New Roman" panose="02020603050405020304"/>
                        </a:rPr>
                        <a:t>/</a:t>
                      </a:r>
                      <a:r>
                        <a:rPr lang="zh-CN" sz="1400" b="1" kern="100" dirty="0">
                          <a:solidFill>
                            <a:srgbClr val="000000"/>
                          </a:solidFill>
                          <a:latin typeface="+mn-ea"/>
                          <a:ea typeface="+mn-ea"/>
                          <a:cs typeface="Times New Roman" panose="02020603050405020304"/>
                        </a:rPr>
                        <a:t>动车二等座、全列软席列车二等</a:t>
                      </a:r>
                      <a:endParaRPr lang="zh-CN" sz="1400" b="1" kern="100" dirty="0">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a:solidFill>
                            <a:srgbClr val="000000"/>
                          </a:solidFill>
                          <a:latin typeface="+mn-ea"/>
                          <a:ea typeface="+mn-ea"/>
                          <a:cs typeface="Times New Roman" panose="02020603050405020304"/>
                        </a:rPr>
                        <a:t>三等舱</a:t>
                      </a:r>
                      <a:endParaRPr lang="zh-CN" sz="1400" b="1" kern="100">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dirty="0" smtClean="0">
                          <a:solidFill>
                            <a:srgbClr val="000000"/>
                          </a:solidFill>
                          <a:latin typeface="+mn-ea"/>
                          <a:ea typeface="+mn-ea"/>
                          <a:cs typeface="Times New Roman" panose="02020603050405020304"/>
                        </a:rPr>
                        <a:t>经济舱</a:t>
                      </a:r>
                      <a:endParaRPr lang="en-US" altLang="zh-CN" sz="1400" b="1" kern="100" dirty="0" smtClean="0">
                        <a:solidFill>
                          <a:srgbClr val="000000"/>
                        </a:solidFill>
                        <a:latin typeface="+mn-ea"/>
                        <a:ea typeface="+mn-ea"/>
                        <a:cs typeface="Times New Roman" panose="02020603050405020304"/>
                      </a:endParaRPr>
                    </a:p>
                    <a:p>
                      <a:pPr algn="ctr">
                        <a:spcAft>
                          <a:spcPts val="0"/>
                        </a:spcAft>
                      </a:pPr>
                      <a:r>
                        <a:rPr lang="en-US" altLang="zh-CN" sz="1400" b="1" kern="100" dirty="0" smtClean="0">
                          <a:solidFill>
                            <a:srgbClr val="FF0000"/>
                          </a:solidFill>
                          <a:latin typeface="+mn-ea"/>
                          <a:ea typeface="+mn-ea"/>
                          <a:cs typeface="Times New Roman" panose="02020603050405020304"/>
                        </a:rPr>
                        <a:t>(</a:t>
                      </a:r>
                      <a:r>
                        <a:rPr lang="zh-CN" altLang="en-US" sz="1400" b="1" kern="100" dirty="0" smtClean="0">
                          <a:solidFill>
                            <a:srgbClr val="FF0000"/>
                          </a:solidFill>
                          <a:latin typeface="+mn-ea"/>
                          <a:ea typeface="+mn-ea"/>
                          <a:cs typeface="Times New Roman" panose="02020603050405020304"/>
                        </a:rPr>
                        <a:t>需审批</a:t>
                      </a:r>
                      <a:r>
                        <a:rPr lang="en-US" altLang="zh-CN" sz="1400" b="1" kern="100" dirty="0" smtClean="0">
                          <a:solidFill>
                            <a:srgbClr val="FF0000"/>
                          </a:solidFill>
                          <a:latin typeface="+mn-ea"/>
                          <a:ea typeface="+mn-ea"/>
                          <a:cs typeface="Times New Roman" panose="02020603050405020304"/>
                        </a:rPr>
                        <a:t>)</a:t>
                      </a:r>
                      <a:endParaRPr lang="zh-CN" sz="1400" b="1" kern="100" dirty="0">
                        <a:solidFill>
                          <a:srgbClr val="FF0000"/>
                        </a:solidFill>
                        <a:latin typeface="+mn-ea"/>
                        <a:ea typeface="+mn-ea"/>
                        <a:cs typeface="Times New Roman" panose="02020603050405020304"/>
                      </a:endParaRPr>
                    </a:p>
                  </a:txBody>
                  <a:tcPr marL="68580" marR="68580" marT="0" marB="0" anchor="ctr"/>
                </a:tc>
                <a:tc>
                  <a:txBody>
                    <a:bodyPr/>
                    <a:lstStyle/>
                    <a:p>
                      <a:pPr algn="ctr">
                        <a:spcAft>
                          <a:spcPts val="0"/>
                        </a:spcAft>
                      </a:pPr>
                      <a:r>
                        <a:rPr lang="zh-CN" sz="1400" b="1" kern="100" dirty="0">
                          <a:solidFill>
                            <a:srgbClr val="000000"/>
                          </a:solidFill>
                          <a:latin typeface="+mn-ea"/>
                          <a:ea typeface="+mn-ea"/>
                          <a:cs typeface="Times New Roman" panose="02020603050405020304"/>
                        </a:rPr>
                        <a:t>凭据报销</a:t>
                      </a:r>
                      <a:endParaRPr lang="zh-CN" sz="1400" b="1" kern="100" dirty="0">
                        <a:latin typeface="+mn-ea"/>
                        <a:ea typeface="+mn-ea"/>
                        <a:cs typeface="Times New Roman" panose="02020603050405020304"/>
                      </a:endParaRPr>
                    </a:p>
                  </a:txBody>
                  <a:tcPr marL="68580" marR="68580" marT="0" marB="0" anchor="ctr"/>
                </a:tc>
              </a:tr>
            </a:tbl>
          </a:graphicData>
        </a:graphic>
      </p:graphicFrame>
      <p:sp>
        <p:nvSpPr>
          <p:cNvPr id="5" name="TextBox 4"/>
          <p:cNvSpPr txBox="1"/>
          <p:nvPr/>
        </p:nvSpPr>
        <p:spPr>
          <a:xfrm>
            <a:off x="381000" y="5486400"/>
            <a:ext cx="8534400" cy="410845"/>
          </a:xfrm>
          <a:prstGeom prst="rect">
            <a:avLst/>
          </a:prstGeom>
          <a:noFill/>
        </p:spPr>
        <p:txBody>
          <a:bodyPr wrap="square">
            <a:spAutoFit/>
          </a:bodyPr>
          <a:lstStyle/>
          <a:p>
            <a:pPr marR="0" algn="ctr" defTabSz="914400">
              <a:buClrTx/>
              <a:buSzTx/>
              <a:buFontTx/>
              <a:buNone/>
              <a:defRPr/>
            </a:pPr>
            <a:r>
              <a:rPr kumimoji="0" lang="zh-CN" altLang="en-US" sz="1600" kern="1200" cap="none" spc="0" normalizeH="0" baseline="0" noProof="0" dirty="0">
                <a:solidFill>
                  <a:srgbClr val="FF0000"/>
                </a:solidFill>
                <a:latin typeface="+mn-ea"/>
                <a:ea typeface="+mn-ea"/>
                <a:cs typeface="+mn-cs"/>
              </a:rPr>
              <a:t>乘坐飞机应从严控制，出差路途较远或任务紧急的情况下经单位主要负责人批准后方可乘坐。</a:t>
            </a:r>
            <a:endParaRPr kumimoji="0" lang="zh-CN" altLang="en-US" sz="1600" kern="1200" cap="none" spc="0" normalizeH="0" baseline="0" noProof="0" dirty="0">
              <a:solidFill>
                <a:srgbClr val="FF0000"/>
              </a:solidFill>
              <a:latin typeface="+mn-ea"/>
              <a:ea typeface="+mn-ea"/>
              <a:cs typeface="+mn-cs"/>
            </a:endParaRPr>
          </a:p>
        </p:txBody>
      </p:sp>
    </p:spTree>
  </p:cSld>
  <p:clrMapOvr>
    <a:masterClrMapping/>
  </p:clrMapOvr>
  <p:transition>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noChangeArrowheads="1"/>
          </p:cNvSpPr>
          <p:nvPr>
            <p:ph type="ctrTitle"/>
          </p:nvPr>
        </p:nvSpPr>
        <p:spPr>
          <a:xfrm>
            <a:off x="228600" y="1979930"/>
            <a:ext cx="8686800" cy="4191000"/>
          </a:xfrm>
        </p:spPr>
        <p:txBody>
          <a:bodyPr vert="horz" wrap="square" lIns="91440" tIns="45720" rIns="91440" bIns="45720" numCol="1" anchor="ctr" anchorCtr="0" compatLnSpc="1"/>
          <a:lstStyle/>
          <a:p>
            <a:pPr marL="0" marR="0" lvl="0" indent="0" algn="l" defTabSz="914400" rtl="0" eaLnBrk="0" fontAlgn="base" latinLnBrk="0" hangingPunct="0">
              <a:lnSpc>
                <a:spcPts val="2800"/>
              </a:lnSpc>
              <a:spcBef>
                <a:spcPct val="0"/>
              </a:spcBef>
              <a:spcAft>
                <a:spcPct val="0"/>
              </a:spcAft>
              <a:buClrTx/>
              <a:buSzTx/>
              <a:buFontTx/>
              <a:buNone/>
              <a:defRPr/>
            </a:pPr>
            <a: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t>           </a:t>
            </a:r>
            <a:r>
              <a:rPr kumimoji="0" lang="zh-CN" altLang="en-US" sz="2400" b="1" i="0" u="none" strike="noStrike" kern="0" cap="none" spc="0" normalizeH="0" baseline="0" noProof="0" dirty="0" smtClean="0">
                <a:ln>
                  <a:noFill/>
                </a:ln>
                <a:solidFill>
                  <a:srgbClr val="00B0F0"/>
                </a:solidFill>
                <a:effectLst/>
                <a:uLnTx/>
                <a:uFillTx/>
                <a:latin typeface="楷体" panose="02010609060101010101" pitchFamily="49" charset="-122"/>
                <a:ea typeface="楷体" panose="02010609060101010101" pitchFamily="49" charset="-122"/>
                <a:cs typeface="+mj-cs"/>
              </a:rPr>
              <a:t>五</a:t>
            </a:r>
            <a:r>
              <a:rPr kumimoji="0" lang="en-US" altLang="zh-CN" sz="2400" b="1" i="0" u="none" strike="noStrike" kern="0" cap="none" spc="0" normalizeH="0" baseline="0" noProof="0" dirty="0" smtClean="0">
                <a:ln>
                  <a:noFill/>
                </a:ln>
                <a:solidFill>
                  <a:srgbClr val="00B0F0"/>
                </a:solidFill>
                <a:effectLst/>
                <a:uLnTx/>
                <a:uFillTx/>
                <a:latin typeface="楷体" panose="02010609060101010101" pitchFamily="49" charset="-122"/>
                <a:ea typeface="楷体" panose="02010609060101010101" pitchFamily="49" charset="-122"/>
                <a:cs typeface="+mj-cs"/>
              </a:rPr>
              <a:t>.</a:t>
            </a:r>
            <a:r>
              <a:rPr kumimoji="0" lang="zh-CN" altLang="en-US" sz="2400" b="1" i="0" u="none" strike="noStrike" kern="0" cap="none" spc="0" normalizeH="0" baseline="0" noProof="0" dirty="0" smtClean="0">
                <a:ln>
                  <a:noFill/>
                </a:ln>
                <a:solidFill>
                  <a:srgbClr val="00B0F0"/>
                </a:solidFill>
                <a:effectLst/>
                <a:uLnTx/>
                <a:uFillTx/>
                <a:latin typeface="楷体" panose="02010609060101010101" pitchFamily="49" charset="-122"/>
                <a:ea typeface="楷体" panose="02010609060101010101" pitchFamily="49" charset="-122"/>
                <a:cs typeface="+mj-cs"/>
              </a:rPr>
              <a:t>住宿费报销规定与要求</a:t>
            </a:r>
            <a:b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br>
            <a:r>
              <a:rPr kumimoji="0" lang="en-US" altLang="zh-CN" sz="2000" b="1" i="0" u="none" strike="noStrike" kern="0" cap="none" spc="0" normalizeH="0" baseline="0" noProof="0" dirty="0" smtClean="0">
                <a:ln>
                  <a:noFill/>
                </a:ln>
                <a:solidFill>
                  <a:srgbClr val="00B0F0"/>
                </a:solidFill>
                <a:effectLst/>
                <a:uLnTx/>
                <a:uFillTx/>
                <a:latin typeface="+mn-ea"/>
                <a:ea typeface="+mn-ea"/>
                <a:cs typeface="+mj-cs"/>
              </a:rPr>
              <a:t>1.</a:t>
            </a:r>
            <a:r>
              <a:rPr kumimoji="0" lang="zh-CN" altLang="en-US" sz="2000" b="1" i="0" u="none" strike="noStrike" kern="0" cap="none" spc="0" normalizeH="0" baseline="0" noProof="0" dirty="0" smtClean="0">
                <a:ln>
                  <a:noFill/>
                </a:ln>
                <a:solidFill>
                  <a:srgbClr val="00B0F0"/>
                </a:solidFill>
                <a:effectLst/>
                <a:uLnTx/>
                <a:uFillTx/>
                <a:latin typeface="+mn-ea"/>
                <a:ea typeface="+mn-ea"/>
                <a:cs typeface="+mj-cs"/>
              </a:rPr>
              <a:t>超标处理</a:t>
            </a:r>
            <a:br>
              <a:rPr kumimoji="0" lang="en-US" altLang="zh-CN" sz="2000" b="1" i="0" u="none" strike="noStrike" kern="0" cap="none" spc="0" normalizeH="0" baseline="0" noProof="0" dirty="0" smtClean="0">
                <a:ln>
                  <a:noFill/>
                </a:ln>
                <a:solidFill>
                  <a:srgbClr val="00B0F0"/>
                </a:solidFill>
                <a:effectLst/>
                <a:uLnTx/>
                <a:uFillTx/>
                <a:latin typeface="+mn-ea"/>
                <a:ea typeface="+mn-ea"/>
                <a:cs typeface="+mj-cs"/>
              </a:rPr>
            </a:br>
            <a:r>
              <a:rPr kumimoji="0" lang="zh-CN" altLang="en-US" sz="2000" b="1" i="0" u="none" strike="noStrike" kern="0" cap="none" spc="0" normalizeH="0" baseline="0" noProof="0" dirty="0" smtClean="0">
                <a:ln>
                  <a:noFill/>
                </a:ln>
                <a:solidFill>
                  <a:schemeClr val="tx1"/>
                </a:solidFill>
                <a:effectLst/>
                <a:uLnTx/>
                <a:uFillTx/>
                <a:latin typeface="+mn-ea"/>
                <a:ea typeface="+mn-ea"/>
                <a:cs typeface="+mj-cs"/>
              </a:rPr>
              <a:t>住宿费在标准限额内凭票据实报销，超支自理。</a:t>
            </a:r>
            <a:br>
              <a:rPr kumimoji="0" lang="en-US" altLang="zh-CN" sz="2000" b="1" i="0" u="none" strike="noStrike" kern="0" cap="none" spc="0" normalizeH="0" baseline="0" noProof="0" dirty="0" smtClean="0">
                <a:ln>
                  <a:noFill/>
                </a:ln>
                <a:solidFill>
                  <a:schemeClr val="tx1"/>
                </a:solidFill>
                <a:effectLst/>
                <a:uLnTx/>
                <a:uFillTx/>
                <a:latin typeface="+mn-ea"/>
                <a:ea typeface="+mn-ea"/>
                <a:cs typeface="+mj-cs"/>
              </a:rPr>
            </a:br>
            <a:r>
              <a:rPr kumimoji="0" lang="en-US" altLang="zh-CN" sz="2000" b="1" i="0" u="none" strike="noStrike" kern="0" cap="none" spc="0" normalizeH="0" baseline="0" noProof="0" dirty="0" smtClean="0">
                <a:ln>
                  <a:noFill/>
                </a:ln>
                <a:solidFill>
                  <a:srgbClr val="00B0F0"/>
                </a:solidFill>
                <a:effectLst/>
                <a:uLnTx/>
                <a:uFillTx/>
                <a:latin typeface="+mn-ea"/>
                <a:ea typeface="+mn-ea"/>
                <a:cs typeface="+mj-cs"/>
              </a:rPr>
              <a:t>2.</a:t>
            </a:r>
            <a:r>
              <a:rPr kumimoji="0" lang="zh-CN" altLang="en-US" sz="2000" b="1" i="0" u="none" strike="noStrike" kern="0" cap="none" spc="0" normalizeH="0" baseline="0" noProof="0" dirty="0" smtClean="0">
                <a:ln>
                  <a:noFill/>
                </a:ln>
                <a:solidFill>
                  <a:srgbClr val="00B0F0"/>
                </a:solidFill>
                <a:effectLst/>
                <a:uLnTx/>
                <a:uFillTx/>
                <a:latin typeface="+mn-ea"/>
                <a:ea typeface="+mn-ea"/>
                <a:cs typeface="+mj-cs"/>
              </a:rPr>
              <a:t>内容完整</a:t>
            </a:r>
            <a:br>
              <a:rPr kumimoji="0" lang="en-US" altLang="zh-CN" sz="20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br>
            <a:r>
              <a:rPr kumimoji="0" lang="zh-CN" altLang="en-US" sz="2000" b="1" i="0" u="none" strike="noStrike" kern="0" cap="none" spc="0" normalizeH="0" baseline="0" noProof="0" dirty="0" smtClean="0">
                <a:ln>
                  <a:noFill/>
                </a:ln>
                <a:solidFill>
                  <a:schemeClr val="tx2"/>
                </a:solidFill>
                <a:effectLst/>
                <a:uLnTx/>
                <a:uFillTx/>
                <a:latin typeface="+mn-ea"/>
                <a:ea typeface="+mn-ea"/>
                <a:cs typeface="+mj-cs"/>
              </a:rPr>
              <a:t>住宿费发票应注明天数、人数、单价等基本信息，以便判断住宿费是否符合标准。如因宾馆客观条件限制无法填写的，出差人员应实事求是在发票票面予以注明并签字确认。</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1" i="0" u="none" strike="noStrike" kern="0" cap="none" spc="0" normalizeH="0" baseline="0" noProof="0" dirty="0" smtClean="0">
                <a:ln>
                  <a:noFill/>
                </a:ln>
                <a:solidFill>
                  <a:srgbClr val="00B0F0"/>
                </a:solidFill>
                <a:effectLst/>
                <a:uLnTx/>
                <a:uFillTx/>
                <a:latin typeface="+mj-lt"/>
                <a:ea typeface="+mj-ea"/>
                <a:cs typeface="+mj-cs"/>
              </a:rPr>
              <a:t>3.</a:t>
            </a:r>
            <a:r>
              <a:rPr kumimoji="0" lang="zh-CN" altLang="en-US" sz="2000" b="1" i="0" u="none" strike="noStrike" kern="0" cap="none" spc="0" normalizeH="0" baseline="0" noProof="0" dirty="0" smtClean="0">
                <a:ln>
                  <a:noFill/>
                </a:ln>
                <a:solidFill>
                  <a:srgbClr val="00B0F0"/>
                </a:solidFill>
                <a:effectLst/>
                <a:uLnTx/>
                <a:uFillTx/>
                <a:latin typeface="+mj-lt"/>
                <a:ea typeface="+mj-ea"/>
                <a:cs typeface="+mj-cs"/>
              </a:rPr>
              <a:t>额度调剂</a:t>
            </a:r>
            <a:br>
              <a:rPr kumimoji="0" lang="en-US" altLang="zh-CN" sz="2000" b="1" i="0" u="none" strike="noStrike" kern="0" cap="none" spc="0" normalizeH="0" baseline="0" noProof="0" dirty="0" smtClean="0">
                <a:ln>
                  <a:noFill/>
                </a:ln>
                <a:solidFill>
                  <a:srgbClr val="00B0F0"/>
                </a:solidFill>
                <a:effectLst/>
                <a:uLnTx/>
                <a:uFillTx/>
                <a:latin typeface="+mj-lt"/>
                <a:ea typeface="+mj-ea"/>
                <a:cs typeface="+mj-cs"/>
              </a:rPr>
            </a:br>
            <a:r>
              <a:rPr kumimoji="0" lang="zh-CN" altLang="en-US" sz="2000" b="1" i="0" u="none" strike="noStrike" kern="0" cap="none" spc="0" normalizeH="0" baseline="0" noProof="0" dirty="0" smtClean="0">
                <a:ln>
                  <a:noFill/>
                </a:ln>
                <a:solidFill>
                  <a:schemeClr val="tx1"/>
                </a:solidFill>
                <a:effectLst/>
                <a:uLnTx/>
                <a:uFillTx/>
                <a:latin typeface="+mj-lt"/>
                <a:ea typeface="+mj-ea"/>
                <a:cs typeface="+mj-cs"/>
              </a:rPr>
              <a:t>同一行程、不同城市间的住宿费标准额度</a:t>
            </a:r>
            <a:r>
              <a:rPr kumimoji="0" lang="zh-CN" altLang="en-US" sz="2000" b="1" i="0" u="sng" strike="noStrike" kern="0" cap="none" spc="0" normalizeH="0" baseline="0" noProof="0" dirty="0" smtClean="0">
                <a:ln>
                  <a:noFill/>
                </a:ln>
                <a:solidFill>
                  <a:schemeClr val="tx1"/>
                </a:solidFill>
                <a:effectLst/>
                <a:uLnTx/>
                <a:uFillTx/>
                <a:latin typeface="+mj-lt"/>
                <a:ea typeface="+mj-ea"/>
                <a:cs typeface="+mj-cs"/>
              </a:rPr>
              <a:t>不能</a:t>
            </a:r>
            <a:r>
              <a:rPr kumimoji="0" lang="zh-CN" altLang="en-US" sz="2000" b="1" i="0" u="none" strike="noStrike" kern="0" cap="none" spc="0" normalizeH="0" baseline="0" noProof="0" dirty="0" smtClean="0">
                <a:ln>
                  <a:noFill/>
                </a:ln>
                <a:solidFill>
                  <a:schemeClr val="tx1"/>
                </a:solidFill>
                <a:effectLst/>
                <a:uLnTx/>
                <a:uFillTx/>
                <a:latin typeface="+mj-lt"/>
                <a:ea typeface="+mj-ea"/>
                <a:cs typeface="+mj-cs"/>
              </a:rPr>
              <a:t>调剂使用。</a:t>
            </a:r>
            <a:br>
              <a:rPr kumimoji="0" lang="zh-CN" altLang="en-US" sz="2000" b="1" i="0" u="none" strike="noStrike" kern="0" cap="none" spc="0" normalizeH="0" baseline="0" noProof="0" dirty="0" smtClean="0">
                <a:ln>
                  <a:noFill/>
                </a:ln>
                <a:solidFill>
                  <a:schemeClr val="tx1"/>
                </a:solidFill>
                <a:effectLst/>
                <a:uLnTx/>
                <a:uFillTx/>
                <a:latin typeface="+mj-lt"/>
                <a:ea typeface="+mj-ea"/>
                <a:cs typeface="+mj-cs"/>
              </a:rPr>
            </a:br>
            <a:r>
              <a:rPr lang="en-US" altLang="zh-CN" sz="2000" b="1" noProof="0" dirty="0" smtClean="0">
                <a:ln>
                  <a:noFill/>
                </a:ln>
                <a:solidFill>
                  <a:srgbClr val="00B0F0"/>
                </a:solidFill>
                <a:effectLst/>
                <a:uLnTx/>
                <a:uFillTx/>
                <a:sym typeface="+mn-ea"/>
              </a:rPr>
              <a:t>4. 票据丢失</a:t>
            </a:r>
            <a:br>
              <a:rPr lang="en-US" altLang="zh-CN" sz="2000" b="1" noProof="0" dirty="0" smtClean="0">
                <a:ln>
                  <a:noFill/>
                </a:ln>
                <a:solidFill>
                  <a:srgbClr val="00B0F0"/>
                </a:solidFill>
                <a:effectLst/>
                <a:uLnTx/>
                <a:uFillTx/>
                <a:sym typeface="+mn-ea"/>
              </a:rPr>
            </a:br>
            <a:r>
              <a:rPr lang="zh-CN" altLang="en-US" sz="2000" b="1" noProof="0" dirty="0" smtClean="0">
                <a:ln>
                  <a:noFill/>
                </a:ln>
                <a:solidFill>
                  <a:schemeClr val="tx1"/>
                </a:solidFill>
                <a:effectLst/>
                <a:uLnTx/>
                <a:uFillTx/>
                <a:sym typeface="+mn-ea"/>
              </a:rPr>
              <a:t>提供书面情况说明及原住宿酒店出具的发票复印件（须加盖发票专用章）方可报销。</a:t>
            </a:r>
            <a:br>
              <a:rPr lang="en-US" altLang="zh-CN" sz="2000" kern="1200" noProof="0" dirty="0">
                <a:solidFill>
                  <a:schemeClr val="tx1"/>
                </a:solidFill>
                <a:latin typeface="+mn-ea"/>
                <a:ea typeface="+mn-ea"/>
                <a:cs typeface="+mn-cs"/>
                <a:sym typeface="+mn-ea"/>
              </a:rPr>
            </a:b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sz="2000" b="1" i="0" u="none" strike="noStrike" kern="0" cap="none" spc="0" normalizeH="0" baseline="0" noProof="0" dirty="0" smtClean="0">
                <a:ln>
                  <a:noFill/>
                </a:ln>
                <a:solidFill>
                  <a:schemeClr val="tx2"/>
                </a:solidFill>
                <a:effectLst/>
                <a:uLnTx/>
                <a:uFillTx/>
                <a:latin typeface="+mj-lt"/>
                <a:ea typeface="+mj-ea"/>
                <a:cs typeface="+mj-cs"/>
              </a:rPr>
            </a:br>
            <a:endParaRPr kumimoji="0" lang="zh-CN" altLang="en-US" sz="2000" b="1" i="0" u="none" strike="noStrike" kern="0" cap="none" spc="0" normalizeH="0" baseline="0" noProof="0" dirty="0" smtClean="0">
              <a:ln>
                <a:noFill/>
              </a:ln>
              <a:solidFill>
                <a:schemeClr val="tx2"/>
              </a:solidFill>
              <a:effectLst/>
              <a:uLnTx/>
              <a:uFillTx/>
              <a:latin typeface="+mj-lt"/>
              <a:ea typeface="+mj-ea"/>
              <a:cs typeface="+mj-cs"/>
            </a:endParaRPr>
          </a:p>
        </p:txBody>
      </p:sp>
      <p:sp>
        <p:nvSpPr>
          <p:cNvPr id="7171" name="矩形 2"/>
          <p:cNvSpPr/>
          <p:nvPr/>
        </p:nvSpPr>
        <p:spPr>
          <a:xfrm>
            <a:off x="1600200" y="304800"/>
            <a:ext cx="2937510" cy="570865"/>
          </a:xfrm>
          <a:prstGeom prst="rect">
            <a:avLst/>
          </a:prstGeom>
          <a:noFill/>
          <a:ln w="9525">
            <a:noFill/>
          </a:ln>
        </p:spPr>
        <p:txBody>
          <a:bodyPr wrap="none">
            <a:spAutoFit/>
          </a:bodyPr>
          <a:p>
            <a:r>
              <a:rPr lang="zh-CN" altLang="en-US" sz="2400" dirty="0">
                <a:solidFill>
                  <a:srgbClr val="FF0000"/>
                </a:solidFill>
                <a:latin typeface="黑体" panose="02010609060101010101" pitchFamily="49" charset="-122"/>
              </a:rPr>
              <a:t>国内差旅费报销指南</a:t>
            </a:r>
            <a:endParaRPr lang="zh-CN" altLang="en-US" sz="2400" dirty="0">
              <a:solidFill>
                <a:srgbClr val="FF0000"/>
              </a:solidFill>
              <a:latin typeface="黑体" panose="02010609060101010101" pitchFamily="49" charset="-122"/>
            </a:endParaRPr>
          </a:p>
        </p:txBody>
      </p:sp>
    </p:spTree>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noChangeArrowheads="1"/>
          </p:cNvSpPr>
          <p:nvPr>
            <p:ph type="ctrTitle"/>
          </p:nvPr>
        </p:nvSpPr>
        <p:spPr>
          <a:xfrm>
            <a:off x="494665" y="1753870"/>
            <a:ext cx="8281670" cy="4191000"/>
          </a:xfrm>
        </p:spPr>
        <p:txBody>
          <a:bodyPr vert="horz" wrap="square" lIns="91440" tIns="45720" rIns="91440" bIns="45720" numCol="1" anchor="ctr" anchorCtr="0" compatLnSpc="1"/>
          <a:lstStyle/>
          <a:p>
            <a:pPr marL="0" marR="0" lvl="0" indent="0" algn="l" defTabSz="914400" rtl="0" latinLnBrk="0">
              <a:lnSpc>
                <a:spcPts val="3000"/>
              </a:lnSpc>
              <a:spcBef>
                <a:spcPct val="0"/>
              </a:spcBef>
              <a:spcAft>
                <a:spcPct val="0"/>
              </a:spcAft>
              <a:buClrTx/>
              <a:buSzTx/>
              <a:buFontTx/>
              <a:buNone/>
              <a:defRPr/>
            </a:pPr>
            <a: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t>           </a:t>
            </a:r>
            <a:b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br>
            <a: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t>           </a:t>
            </a:r>
            <a:b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br>
            <a: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t>           </a:t>
            </a:r>
            <a:b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br>
            <a:b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br>
            <a: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t>          </a:t>
            </a:r>
            <a:r>
              <a:rPr kumimoji="0" lang="zh-CN" altLang="en-US" sz="2400" b="1" i="0" u="none" strike="noStrike" kern="0" cap="none" spc="0" normalizeH="0" baseline="0" noProof="0" dirty="0" smtClean="0">
                <a:ln>
                  <a:noFill/>
                </a:ln>
                <a:solidFill>
                  <a:srgbClr val="00B0F0"/>
                </a:solidFill>
                <a:effectLst/>
                <a:uLnTx/>
                <a:uFillTx/>
                <a:latin typeface="楷体" panose="02010609060101010101" pitchFamily="49" charset="-122"/>
                <a:ea typeface="楷体" panose="02010609060101010101" pitchFamily="49" charset="-122"/>
                <a:cs typeface="+mj-cs"/>
              </a:rPr>
              <a:t>五</a:t>
            </a:r>
            <a:r>
              <a:rPr kumimoji="0" lang="en-US" altLang="zh-CN" sz="2400" b="1" i="0" u="none" strike="noStrike" kern="0" cap="none" spc="0" normalizeH="0" baseline="0" noProof="0" dirty="0" smtClean="0">
                <a:ln>
                  <a:noFill/>
                </a:ln>
                <a:solidFill>
                  <a:srgbClr val="00B0F0"/>
                </a:solidFill>
                <a:effectLst/>
                <a:uLnTx/>
                <a:uFillTx/>
                <a:latin typeface="楷体" panose="02010609060101010101" pitchFamily="49" charset="-122"/>
                <a:ea typeface="楷体" panose="02010609060101010101" pitchFamily="49" charset="-122"/>
                <a:cs typeface="+mj-cs"/>
              </a:rPr>
              <a:t>.</a:t>
            </a:r>
            <a:r>
              <a:rPr kumimoji="0" lang="zh-CN" altLang="en-US" sz="2400" b="1" i="0" u="none" strike="noStrike" kern="0" cap="none" spc="0" normalizeH="0" baseline="0" noProof="0" dirty="0" smtClean="0">
                <a:ln>
                  <a:noFill/>
                </a:ln>
                <a:solidFill>
                  <a:srgbClr val="00B0F0"/>
                </a:solidFill>
                <a:effectLst/>
                <a:uLnTx/>
                <a:uFillTx/>
                <a:latin typeface="楷体" panose="02010609060101010101" pitchFamily="49" charset="-122"/>
                <a:ea typeface="楷体" panose="02010609060101010101" pitchFamily="49" charset="-122"/>
                <a:cs typeface="+mj-cs"/>
              </a:rPr>
              <a:t>住宿费报销规定与要求</a:t>
            </a:r>
            <a:b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br>
            <a:r>
              <a:rPr kumimoji="0" lang="en-US" altLang="zh-CN" sz="2000" b="1" i="0" u="none" strike="noStrike" kern="0" cap="none" spc="0" normalizeH="0" baseline="0" noProof="0" dirty="0" smtClean="0">
                <a:ln>
                  <a:noFill/>
                </a:ln>
                <a:solidFill>
                  <a:srgbClr val="00B0F0"/>
                </a:solidFill>
                <a:effectLst/>
                <a:uLnTx/>
                <a:uFillTx/>
                <a:latin typeface="+mn-ea"/>
                <a:ea typeface="+mn-ea"/>
                <a:cs typeface="+mj-cs"/>
              </a:rPr>
              <a:t>5.</a:t>
            </a:r>
            <a:r>
              <a:rPr kumimoji="0" lang="zh-CN" altLang="en-US" sz="2000" b="1" i="0" u="none" strike="noStrike" kern="0" cap="none" spc="0" normalizeH="0" baseline="0" noProof="0" dirty="0" smtClean="0">
                <a:ln>
                  <a:noFill/>
                </a:ln>
                <a:solidFill>
                  <a:srgbClr val="00B0F0"/>
                </a:solidFill>
                <a:effectLst/>
                <a:uLnTx/>
                <a:uFillTx/>
                <a:latin typeface="+mn-ea"/>
                <a:ea typeface="+mn-ea"/>
                <a:cs typeface="+mj-cs"/>
              </a:rPr>
              <a:t>不能取得住宿费发票的，按以下情况处理： </a:t>
            </a:r>
            <a:br>
              <a:rPr kumimoji="0" lang="zh-CN" altLang="en-US" sz="2000" b="1" i="0" u="none" strike="noStrike" kern="0" cap="none" spc="0" normalizeH="0" baseline="0" noProof="0" dirty="0" smtClean="0">
                <a:ln>
                  <a:noFill/>
                </a:ln>
                <a:solidFill>
                  <a:srgbClr val="00B0F0"/>
                </a:solidFill>
                <a:effectLst/>
                <a:uLnTx/>
                <a:uFillTx/>
                <a:latin typeface="+mn-ea"/>
                <a:ea typeface="+mn-ea"/>
                <a:cs typeface="+mj-cs"/>
              </a:rPr>
            </a:br>
            <a:r>
              <a:rPr kumimoji="0" lang="zh-CN" altLang="en-US" sz="2000" b="1" i="0" u="none" kern="200" spc="150" baseline="0" noProof="0" dirty="0" smtClean="0">
                <a:ln>
                  <a:noFill/>
                </a:ln>
                <a:solidFill>
                  <a:schemeClr val="tx1"/>
                </a:solidFill>
                <a:effectLst/>
                <a:uLnTx/>
                <a:uFillTx/>
                <a:latin typeface="Calibri" panose="020F0502020204030204" pitchFamily="34" charset="0"/>
                <a:ea typeface="宋体" panose="02010600030101010101" pitchFamily="2" charset="-122"/>
                <a:cs typeface="+mj-cs"/>
              </a:rPr>
              <a:t>①</a:t>
            </a:r>
            <a:r>
              <a:rPr kumimoji="0" lang="zh-CN" altLang="en-US" sz="2000" b="1" i="0" u="sng" kern="200" spc="150" baseline="0" noProof="0" dirty="0" smtClean="0">
                <a:ln>
                  <a:noFill/>
                </a:ln>
                <a:solidFill>
                  <a:schemeClr val="tx1"/>
                </a:solidFill>
                <a:effectLst/>
                <a:uLnTx/>
                <a:uFillTx/>
                <a:latin typeface="+mn-ea"/>
                <a:ea typeface="+mn-ea"/>
                <a:cs typeface="+mj-cs"/>
              </a:rPr>
              <a:t>对方单位提供住宿的</a:t>
            </a:r>
            <a:r>
              <a:rPr kumimoji="0" lang="zh-CN" altLang="en-US" sz="2000" b="1" i="0" u="none" kern="200" spc="150" baseline="0" noProof="0" dirty="0" smtClean="0">
                <a:ln>
                  <a:noFill/>
                </a:ln>
                <a:solidFill>
                  <a:schemeClr val="tx1"/>
                </a:solidFill>
                <a:effectLst/>
                <a:uLnTx/>
                <a:uFillTx/>
                <a:latin typeface="+mn-ea"/>
                <a:ea typeface="+mn-ea"/>
                <a:cs typeface="+mj-cs"/>
              </a:rPr>
              <a:t>，凭接待单位提供的书面签章有效证明，据实报销城市间交通费，按规定标准发放伙食补助费和市内交通费。</a:t>
            </a:r>
            <a:br>
              <a:rPr kumimoji="0" lang="zh-CN" altLang="en-US" sz="2000" b="1" i="0" u="none" kern="200" spc="150" baseline="0" noProof="0" dirty="0" smtClean="0">
                <a:ln>
                  <a:noFill/>
                </a:ln>
                <a:solidFill>
                  <a:schemeClr val="tx1"/>
                </a:solidFill>
                <a:effectLst/>
                <a:uLnTx/>
                <a:uFillTx/>
                <a:latin typeface="+mn-ea"/>
                <a:ea typeface="+mn-ea"/>
                <a:cs typeface="+mj-cs"/>
              </a:rPr>
            </a:br>
            <a:r>
              <a:rPr kumimoji="0" lang="zh-CN" altLang="en-US" sz="2000" b="1" i="0" u="none" kern="200" spc="150" baseline="0" noProof="0" dirty="0" smtClean="0">
                <a:ln>
                  <a:noFill/>
                </a:ln>
                <a:solidFill>
                  <a:schemeClr val="tx1"/>
                </a:solidFill>
                <a:effectLst/>
                <a:uLnTx/>
                <a:uFillTx/>
                <a:latin typeface="Calibri" panose="020F0502020204030204" pitchFamily="34" charset="0"/>
                <a:ea typeface="宋体" panose="02010600030101010101" pitchFamily="2" charset="-122"/>
                <a:cs typeface="+mj-cs"/>
              </a:rPr>
              <a:t>②</a:t>
            </a:r>
            <a:r>
              <a:rPr kumimoji="0" lang="zh-CN" altLang="en-US" sz="2000" b="1" i="0" u="none" kern="200" spc="150" baseline="0" noProof="0" dirty="0" smtClean="0">
                <a:ln>
                  <a:noFill/>
                </a:ln>
                <a:solidFill>
                  <a:schemeClr val="tx1"/>
                </a:solidFill>
                <a:effectLst/>
                <a:uLnTx/>
                <a:uFillTx/>
                <a:latin typeface="+mn-ea"/>
                <a:ea typeface="+mn-ea"/>
                <a:cs typeface="+mj-cs"/>
              </a:rPr>
              <a:t>开展野外考察、调研、实习实践、测试监测等工作，住在帐篷、农户、学生宿舍和教室等</a:t>
            </a:r>
            <a:r>
              <a:rPr kumimoji="0" lang="zh-CN" altLang="en-US" sz="2000" b="1" i="0" u="sng" kern="200" spc="150" baseline="0" noProof="0" dirty="0" smtClean="0">
                <a:ln>
                  <a:noFill/>
                </a:ln>
                <a:solidFill>
                  <a:schemeClr val="tx1"/>
                </a:solidFill>
                <a:effectLst/>
                <a:uLnTx/>
                <a:uFillTx/>
                <a:latin typeface="+mn-ea"/>
                <a:ea typeface="+mn-ea"/>
                <a:cs typeface="+mj-cs"/>
              </a:rPr>
              <a:t>不收取住宿费或不能取得住宿费发票的</a:t>
            </a:r>
            <a:r>
              <a:rPr kumimoji="0" lang="zh-CN" altLang="en-US" sz="2000" b="1" i="0" u="none" kern="200" spc="150" baseline="0" noProof="0" dirty="0" smtClean="0">
                <a:ln>
                  <a:noFill/>
                </a:ln>
                <a:solidFill>
                  <a:schemeClr val="tx1"/>
                </a:solidFill>
                <a:effectLst/>
                <a:uLnTx/>
                <a:uFillTx/>
                <a:latin typeface="+mn-ea"/>
                <a:ea typeface="+mn-ea"/>
                <a:cs typeface="+mj-cs"/>
              </a:rPr>
              <a:t>，由出差人员提供住宿情况说明及相关凭据（接待人出具的证明、收条、身份证复印件等），经单位领导审批后据实报销城市间交通费，按规定标准发放伙食补助费和市内交通费。</a:t>
            </a:r>
            <a:br>
              <a:rPr kumimoji="0" lang="zh-CN" altLang="en-US" sz="2000" b="1" i="0" u="none" kern="200" spc="150" baseline="0" noProof="0" dirty="0" smtClean="0">
                <a:ln>
                  <a:noFill/>
                </a:ln>
                <a:solidFill>
                  <a:schemeClr val="tx1"/>
                </a:solidFill>
                <a:effectLst/>
                <a:uLnTx/>
                <a:uFillTx/>
                <a:latin typeface="+mn-ea"/>
                <a:ea typeface="+mn-ea"/>
                <a:cs typeface="+mj-cs"/>
              </a:rPr>
            </a:br>
            <a:r>
              <a:rPr kumimoji="0" lang="zh-CN" altLang="en-US" sz="2000" b="1" i="0" u="none" kern="200" spc="150" baseline="0" noProof="0" dirty="0" smtClean="0">
                <a:ln>
                  <a:noFill/>
                </a:ln>
                <a:solidFill>
                  <a:schemeClr val="tx1"/>
                </a:solidFill>
                <a:effectLst/>
                <a:uLnTx/>
                <a:uFillTx/>
                <a:latin typeface="Calibri" panose="020F0502020204030204" pitchFamily="34" charset="0"/>
                <a:ea typeface="宋体" panose="02010600030101010101" pitchFamily="2" charset="-122"/>
                <a:cs typeface="+mj-cs"/>
              </a:rPr>
              <a:t>③</a:t>
            </a:r>
            <a:r>
              <a:rPr kumimoji="0" lang="zh-CN" altLang="en-US" sz="2000" b="1" i="0" u="none" kern="200" spc="150" baseline="0" noProof="0" dirty="0" smtClean="0">
                <a:ln>
                  <a:noFill/>
                </a:ln>
                <a:solidFill>
                  <a:schemeClr val="tx1"/>
                </a:solidFill>
                <a:effectLst/>
                <a:uLnTx/>
                <a:uFillTx/>
                <a:latin typeface="+mn-ea"/>
                <a:ea typeface="+mn-ea"/>
                <a:cs typeface="+mj-cs"/>
              </a:rPr>
              <a:t>出差人员如</a:t>
            </a:r>
            <a:r>
              <a:rPr kumimoji="0" lang="zh-CN" altLang="en-US" sz="2000" b="1" i="0" u="sng" kern="200" spc="150" baseline="0" noProof="0" dirty="0" smtClean="0">
                <a:ln>
                  <a:noFill/>
                </a:ln>
                <a:solidFill>
                  <a:schemeClr val="tx1"/>
                </a:solidFill>
                <a:effectLst/>
                <a:uLnTx/>
                <a:uFillTx/>
                <a:latin typeface="+mn-ea"/>
                <a:ea typeface="+mn-ea"/>
                <a:cs typeface="+mj-cs"/>
              </a:rPr>
              <a:t>住在家中或亲朋家中</a:t>
            </a:r>
            <a:r>
              <a:rPr kumimoji="0" lang="zh-CN" altLang="en-US" sz="2000" b="1" i="0" u="none" kern="200" spc="150" baseline="0" noProof="0" dirty="0" smtClean="0">
                <a:ln>
                  <a:noFill/>
                </a:ln>
                <a:solidFill>
                  <a:schemeClr val="tx1"/>
                </a:solidFill>
                <a:effectLst/>
                <a:uLnTx/>
                <a:uFillTx/>
                <a:latin typeface="+mn-ea"/>
                <a:ea typeface="+mn-ea"/>
                <a:cs typeface="+mj-cs"/>
              </a:rPr>
              <a:t>，须提交书面情况说明，</a:t>
            </a:r>
            <a:r>
              <a:rPr lang="zh-CN" altLang="en-US" sz="2000" b="1" kern="200" spc="150" noProof="0" dirty="0" smtClean="0">
                <a:ln>
                  <a:noFill/>
                </a:ln>
                <a:solidFill>
                  <a:schemeClr val="tx1"/>
                </a:solidFill>
                <a:effectLst/>
                <a:uLnTx/>
                <a:uFillTx/>
                <a:latin typeface="+mn-ea"/>
                <a:ea typeface="+mn-ea"/>
                <a:sym typeface="+mn-ea"/>
              </a:rPr>
              <a:t>经单位领导审批后据实报销城市间交通费，按规定标准发放伙食补助费和市内交通费。</a:t>
            </a:r>
            <a:br>
              <a:rPr lang="zh-CN" altLang="en-US" sz="2000" b="1" kern="200" spc="150" noProof="0" dirty="0" smtClean="0">
                <a:ln>
                  <a:noFill/>
                </a:ln>
                <a:solidFill>
                  <a:schemeClr val="tx1"/>
                </a:solidFill>
                <a:effectLst/>
                <a:uLnTx/>
                <a:uFillTx/>
                <a:latin typeface="+mn-ea"/>
                <a:ea typeface="+mn-ea"/>
                <a:sym typeface="+mn-ea"/>
              </a:rPr>
            </a:br>
            <a:br>
              <a:rPr kumimoji="0" lang="zh-CN" altLang="en-US" sz="2000" b="1" i="0" u="none" strike="noStrike" kern="0" cap="none" spc="0" normalizeH="0" baseline="0" noProof="0" dirty="0" smtClean="0">
                <a:ln>
                  <a:noFill/>
                </a:ln>
                <a:solidFill>
                  <a:schemeClr val="tx1"/>
                </a:solidFill>
                <a:effectLst/>
                <a:uLnTx/>
                <a:uFillTx/>
                <a:latin typeface="+mn-ea"/>
                <a:ea typeface="+mn-ea"/>
                <a:cs typeface="+mj-cs"/>
              </a:rPr>
            </a:br>
            <a:br>
              <a:rPr kumimoji="0" lang="en-US" altLang="zh-CN" sz="2000" b="1" i="0" u="none" strike="noStrike" kern="0" cap="none" spc="0" normalizeH="0" baseline="0" noProof="0" dirty="0" smtClean="0">
                <a:ln>
                  <a:noFill/>
                </a:ln>
                <a:solidFill>
                  <a:schemeClr val="tx1"/>
                </a:solidFill>
                <a:effectLst/>
                <a:uLnTx/>
                <a:uFillTx/>
                <a:latin typeface="+mn-ea"/>
                <a:ea typeface="+mn-ea"/>
                <a:cs typeface="+mj-cs"/>
              </a:rPr>
            </a:b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sz="2000" b="1" i="0" u="none" strike="noStrike" kern="0" cap="none" spc="0" normalizeH="0" baseline="0" noProof="0" dirty="0" smtClean="0">
                <a:ln>
                  <a:noFill/>
                </a:ln>
                <a:solidFill>
                  <a:schemeClr val="tx2"/>
                </a:solidFill>
                <a:effectLst/>
                <a:uLnTx/>
                <a:uFillTx/>
                <a:latin typeface="+mj-lt"/>
                <a:ea typeface="+mj-ea"/>
                <a:cs typeface="+mj-cs"/>
              </a:rPr>
            </a:br>
            <a:endParaRPr kumimoji="0" lang="zh-CN" altLang="en-US" sz="2000" b="1" i="0" u="none" strike="noStrike" kern="0" cap="none" spc="0" normalizeH="0" baseline="0" noProof="0" dirty="0" smtClean="0">
              <a:ln>
                <a:noFill/>
              </a:ln>
              <a:solidFill>
                <a:schemeClr val="tx2"/>
              </a:solidFill>
              <a:effectLst/>
              <a:uLnTx/>
              <a:uFillTx/>
              <a:latin typeface="+mj-lt"/>
              <a:ea typeface="+mj-ea"/>
              <a:cs typeface="+mj-cs"/>
            </a:endParaRPr>
          </a:p>
        </p:txBody>
      </p:sp>
      <p:sp>
        <p:nvSpPr>
          <p:cNvPr id="7171" name="矩形 2"/>
          <p:cNvSpPr/>
          <p:nvPr/>
        </p:nvSpPr>
        <p:spPr>
          <a:xfrm>
            <a:off x="1600200" y="304800"/>
            <a:ext cx="2937510" cy="570865"/>
          </a:xfrm>
          <a:prstGeom prst="rect">
            <a:avLst/>
          </a:prstGeom>
          <a:noFill/>
          <a:ln w="9525">
            <a:noFill/>
          </a:ln>
        </p:spPr>
        <p:txBody>
          <a:bodyPr wrap="none">
            <a:spAutoFit/>
          </a:bodyPr>
          <a:p>
            <a:r>
              <a:rPr lang="zh-CN" altLang="en-US" sz="2400" dirty="0">
                <a:solidFill>
                  <a:srgbClr val="FF0000"/>
                </a:solidFill>
                <a:latin typeface="黑体" panose="02010609060101010101" pitchFamily="49" charset="-122"/>
              </a:rPr>
              <a:t>国内差旅费报销指南</a:t>
            </a:r>
            <a:endParaRPr lang="zh-CN" altLang="en-US" sz="2400" dirty="0">
              <a:solidFill>
                <a:srgbClr val="FF0000"/>
              </a:solidFill>
              <a:latin typeface="黑体" panose="02010609060101010101" pitchFamily="49" charset="-122"/>
            </a:endParaRPr>
          </a:p>
        </p:txBody>
      </p:sp>
    </p:spTree>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QQ图片20180608104946"/>
          <p:cNvPicPr>
            <a:picLocks noChangeAspect="1"/>
          </p:cNvPicPr>
          <p:nvPr/>
        </p:nvPicPr>
        <p:blipFill>
          <a:blip r:embed="rId1"/>
          <a:stretch>
            <a:fillRect/>
          </a:stretch>
        </p:blipFill>
        <p:spPr>
          <a:xfrm>
            <a:off x="-6985" y="-15875"/>
            <a:ext cx="9148445" cy="6854190"/>
          </a:xfrm>
          <a:prstGeom prst="rect">
            <a:avLst/>
          </a:prstGeom>
        </p:spPr>
      </p:pic>
    </p:spTree>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noChangeArrowheads="1"/>
          </p:cNvSpPr>
          <p:nvPr>
            <p:ph type="ctrTitle"/>
          </p:nvPr>
        </p:nvSpPr>
        <p:spPr>
          <a:xfrm>
            <a:off x="152400" y="1343660"/>
            <a:ext cx="8839200" cy="4841240"/>
          </a:xfrm>
        </p:spPr>
        <p:txBody>
          <a:bodyPr vert="horz" wrap="square" lIns="91440" tIns="45720" rIns="91440" bIns="45720" numCol="1" anchor="ctr" anchorCtr="0" compatLnSpc="1"/>
          <a:lstStyle/>
          <a:p>
            <a:pPr marL="0" marR="0" lvl="0" indent="0" algn="l" defTabSz="914400" rtl="0" latinLnBrk="0">
              <a:lnSpc>
                <a:spcPts val="3500"/>
              </a:lnSpc>
              <a:spcBef>
                <a:spcPct val="0"/>
              </a:spcBef>
              <a:spcAft>
                <a:spcPct val="0"/>
              </a:spcAft>
              <a:buClrTx/>
              <a:buSzTx/>
              <a:buFontTx/>
              <a:buNone/>
              <a:defRPr/>
            </a:pPr>
            <a: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t>           </a:t>
            </a:r>
            <a:b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br>
            <a: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t>            </a:t>
            </a:r>
            <a:r>
              <a:rPr kumimoji="0" lang="zh-CN" altLang="en-US" sz="2400" b="1" i="0" u="none" strike="noStrike" kern="0" cap="none" spc="0" normalizeH="0" baseline="0" noProof="0" dirty="0" smtClean="0">
                <a:ln>
                  <a:noFill/>
                </a:ln>
                <a:solidFill>
                  <a:srgbClr val="00B0F0"/>
                </a:solidFill>
                <a:effectLst/>
                <a:uLnTx/>
                <a:uFillTx/>
                <a:latin typeface="楷体" panose="02010609060101010101" pitchFamily="49" charset="-122"/>
                <a:ea typeface="楷体" panose="02010609060101010101" pitchFamily="49" charset="-122"/>
                <a:cs typeface="+mj-cs"/>
              </a:rPr>
              <a:t>六</a:t>
            </a:r>
            <a:r>
              <a:rPr kumimoji="0" lang="en-US" altLang="zh-CN" sz="2400" b="1" i="0" u="none" strike="noStrike" kern="0" cap="none" spc="0" normalizeH="0" baseline="0" noProof="0" dirty="0" smtClean="0">
                <a:ln>
                  <a:noFill/>
                </a:ln>
                <a:solidFill>
                  <a:srgbClr val="00B0F0"/>
                </a:solidFill>
                <a:effectLst/>
                <a:uLnTx/>
                <a:uFillTx/>
                <a:latin typeface="楷体" panose="02010609060101010101" pitchFamily="49" charset="-122"/>
                <a:ea typeface="楷体" panose="02010609060101010101" pitchFamily="49" charset="-122"/>
                <a:cs typeface="+mj-cs"/>
              </a:rPr>
              <a:t>.</a:t>
            </a:r>
            <a:r>
              <a:rPr kumimoji="0" lang="zh-CN" altLang="en-US" sz="2400" b="1" i="0" u="none" strike="noStrike" kern="0" cap="none" spc="0" normalizeH="0" baseline="0" noProof="0" dirty="0" smtClean="0">
                <a:ln>
                  <a:noFill/>
                </a:ln>
                <a:solidFill>
                  <a:srgbClr val="00B0F0"/>
                </a:solidFill>
                <a:effectLst/>
                <a:uLnTx/>
                <a:uFillTx/>
                <a:latin typeface="楷体" panose="02010609060101010101" pitchFamily="49" charset="-122"/>
                <a:ea typeface="楷体" panose="02010609060101010101" pitchFamily="49" charset="-122"/>
                <a:cs typeface="+mj-cs"/>
              </a:rPr>
              <a:t>差旅补助发放规定</a:t>
            </a:r>
            <a:br>
              <a:rPr kumimoji="0" lang="en-US" altLang="zh-CN" sz="3600" b="1" i="0" u="none" strike="noStrike" kern="0" cap="none" spc="0" normalizeH="0" baseline="0" noProof="0" dirty="0" smtClean="0">
                <a:ln>
                  <a:noFill/>
                </a:ln>
                <a:solidFill>
                  <a:schemeClr val="tx2"/>
                </a:solidFill>
                <a:effectLst/>
                <a:uLnTx/>
                <a:uFillTx/>
                <a:latin typeface="楷体" panose="02010609060101010101" pitchFamily="49" charset="-122"/>
                <a:ea typeface="楷体" panose="02010609060101010101" pitchFamily="49" charset="-122"/>
                <a:cs typeface="+mj-cs"/>
              </a:rPr>
            </a:br>
            <a:r>
              <a:rPr kumimoji="0" lang="en-US" altLang="zh-CN" sz="2000" b="1" i="0" u="none" strike="noStrike" kern="0" cap="none" spc="0" normalizeH="0" baseline="0" noProof="0" dirty="0" smtClean="0">
                <a:ln>
                  <a:noFill/>
                </a:ln>
                <a:solidFill>
                  <a:srgbClr val="00B0F0"/>
                </a:solidFill>
                <a:effectLst/>
                <a:uLnTx/>
                <a:uFillTx/>
                <a:latin typeface="+mn-ea"/>
                <a:ea typeface="+mn-ea"/>
                <a:cs typeface="+mj-cs"/>
              </a:rPr>
              <a:t>1.</a:t>
            </a:r>
            <a:r>
              <a:rPr kumimoji="0" lang="zh-CN" altLang="en-US" sz="2000" b="1" i="0" u="none" strike="noStrike" kern="0" cap="none" spc="0" normalizeH="0" baseline="0" noProof="0" dirty="0" smtClean="0">
                <a:ln>
                  <a:noFill/>
                </a:ln>
                <a:solidFill>
                  <a:srgbClr val="00B0F0"/>
                </a:solidFill>
                <a:effectLst/>
                <a:uLnTx/>
                <a:uFillTx/>
                <a:latin typeface="+mn-ea"/>
                <a:ea typeface="+mn-ea"/>
                <a:cs typeface="+mj-cs"/>
              </a:rPr>
              <a:t>补助标准</a:t>
            </a:r>
            <a:br>
              <a:rPr kumimoji="0" lang="zh-CN" altLang="en-US" sz="2000" b="1" i="0" u="none" strike="noStrike" kern="0" cap="none" spc="0" normalizeH="0" baseline="0" noProof="0" dirty="0" smtClean="0">
                <a:ln>
                  <a:noFill/>
                </a:ln>
                <a:solidFill>
                  <a:srgbClr val="00B0F0"/>
                </a:solidFill>
                <a:effectLst/>
                <a:uLnTx/>
                <a:uFillTx/>
                <a:latin typeface="+mn-ea"/>
                <a:ea typeface="+mn-ea"/>
                <a:cs typeface="+mj-cs"/>
              </a:rPr>
            </a:br>
            <a:r>
              <a:rPr kumimoji="0" lang="zh-CN" sz="2000" b="1" i="0" u="none" strike="noStrike" kern="0" cap="none" spc="0" normalizeH="0" baseline="0" noProof="0" dirty="0" smtClean="0">
                <a:ln>
                  <a:noFill/>
                </a:ln>
                <a:solidFill>
                  <a:schemeClr val="tx2"/>
                </a:solidFill>
                <a:effectLst/>
                <a:uLnTx/>
                <a:uFillTx/>
                <a:latin typeface="+mj-lt"/>
                <a:ea typeface="+mj-ea"/>
                <a:cs typeface="+mj-cs"/>
              </a:rPr>
              <a:t>按出差自然（日历）天数</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，实行定额补助包干发放。</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r>
              <a:rPr kumimoji="0" lang="zh-CN" altLang="en-US" sz="2000" b="1" i="0" u="sng" strike="noStrike" kern="0" cap="none" spc="0" normalizeH="0" baseline="0" noProof="0" dirty="0" smtClean="0">
                <a:ln>
                  <a:noFill/>
                </a:ln>
                <a:solidFill>
                  <a:schemeClr val="tx2"/>
                </a:solidFill>
                <a:effectLst/>
                <a:uLnTx/>
                <a:uFillTx/>
                <a:latin typeface="+mj-lt"/>
                <a:ea typeface="+mj-ea"/>
                <a:cs typeface="+mj-cs"/>
              </a:rPr>
              <a:t>伙食补助费发放标准</a:t>
            </a:r>
            <a:r>
              <a:rPr kumimoji="0" lang="en-US" sz="2000" b="1" i="0" u="none" strike="noStrike" kern="0" cap="none" spc="0" normalizeH="0" baseline="0" noProof="0" dirty="0" smtClean="0">
                <a:ln>
                  <a:noFill/>
                </a:ln>
                <a:solidFill>
                  <a:schemeClr val="tx2"/>
                </a:solidFill>
                <a:effectLst/>
                <a:uLnTx/>
                <a:uFillTx/>
                <a:latin typeface="+mj-lt"/>
                <a:ea typeface="+mj-ea"/>
                <a:cs typeface="+mj-cs"/>
              </a:rPr>
              <a:t>120</a:t>
            </a:r>
            <a:r>
              <a:rPr kumimoji="0" lang="zh-CN" sz="2000" b="1" i="0" u="none" strike="noStrike" kern="0" cap="none" spc="0" normalizeH="0" baseline="0" noProof="0" dirty="0" smtClean="0">
                <a:ln>
                  <a:noFill/>
                </a:ln>
                <a:solidFill>
                  <a:schemeClr val="tx2"/>
                </a:solidFill>
                <a:effectLst/>
                <a:uLnTx/>
                <a:uFillTx/>
                <a:latin typeface="+mj-lt"/>
                <a:ea typeface="+mj-ea"/>
                <a:cs typeface="+mj-cs"/>
              </a:rPr>
              <a:t>元</a:t>
            </a:r>
            <a:r>
              <a:rPr kumimoji="0" lang="en-US" sz="2000" b="1" i="0" u="none" strike="noStrike" kern="0" cap="none" spc="0" normalizeH="0" baseline="0" noProof="0" dirty="0" smtClean="0">
                <a:ln>
                  <a:noFill/>
                </a:ln>
                <a:solidFill>
                  <a:schemeClr val="tx2"/>
                </a:solidFill>
                <a:effectLst/>
                <a:uLnTx/>
                <a:uFillTx/>
                <a:latin typeface="+mj-lt"/>
                <a:ea typeface="+mj-ea"/>
                <a:cs typeface="+mj-cs"/>
              </a:rPr>
              <a:t>/</a:t>
            </a:r>
            <a:r>
              <a:rPr kumimoji="0" lang="zh-CN" sz="2000" b="1" i="0" u="none" strike="noStrike" kern="0" cap="none" spc="0" normalizeH="0" baseline="0" noProof="0" dirty="0" smtClean="0">
                <a:ln>
                  <a:noFill/>
                </a:ln>
                <a:solidFill>
                  <a:schemeClr val="tx2"/>
                </a:solidFill>
                <a:effectLst/>
                <a:uLnTx/>
                <a:uFillTx/>
                <a:latin typeface="+mj-lt"/>
                <a:ea typeface="+mj-ea"/>
                <a:cs typeface="+mj-cs"/>
              </a:rPr>
              <a:t>人·天（西藏、青海、新疆），</a:t>
            </a:r>
            <a:r>
              <a:rPr kumimoji="0" lang="en-US" sz="2000" b="1" i="0" u="none" strike="noStrike" kern="0" cap="none" spc="0" normalizeH="0" baseline="0" noProof="0" dirty="0" smtClean="0">
                <a:ln>
                  <a:noFill/>
                </a:ln>
                <a:solidFill>
                  <a:schemeClr val="tx2"/>
                </a:solidFill>
                <a:effectLst/>
                <a:uLnTx/>
                <a:uFillTx/>
                <a:latin typeface="+mj-lt"/>
                <a:ea typeface="+mj-ea"/>
                <a:cs typeface="+mj-cs"/>
              </a:rPr>
              <a:t>100</a:t>
            </a:r>
            <a:r>
              <a:rPr kumimoji="0" lang="zh-CN" sz="2000" b="1" i="0" u="none" strike="noStrike" kern="0" cap="none" spc="0" normalizeH="0" baseline="0" noProof="0" dirty="0" smtClean="0">
                <a:ln>
                  <a:noFill/>
                </a:ln>
                <a:solidFill>
                  <a:schemeClr val="tx2"/>
                </a:solidFill>
                <a:effectLst/>
                <a:uLnTx/>
                <a:uFillTx/>
                <a:latin typeface="+mj-lt"/>
                <a:ea typeface="+mj-ea"/>
                <a:cs typeface="+mj-cs"/>
              </a:rPr>
              <a:t>元</a:t>
            </a:r>
            <a:r>
              <a:rPr kumimoji="0" lang="en-US" sz="2000" b="1" i="0" u="none" strike="noStrike" kern="0" cap="none" spc="0" normalizeH="0" baseline="0" noProof="0" dirty="0" smtClean="0">
                <a:ln>
                  <a:noFill/>
                </a:ln>
                <a:solidFill>
                  <a:schemeClr val="tx2"/>
                </a:solidFill>
                <a:effectLst/>
                <a:uLnTx/>
                <a:uFillTx/>
                <a:latin typeface="+mj-lt"/>
                <a:ea typeface="+mj-ea"/>
                <a:cs typeface="+mj-cs"/>
              </a:rPr>
              <a:t>/</a:t>
            </a:r>
            <a:r>
              <a:rPr kumimoji="0" lang="zh-CN" sz="2000" b="1" i="0" u="none" strike="noStrike" kern="0" cap="none" spc="0" normalizeH="0" baseline="0" noProof="0" dirty="0" smtClean="0">
                <a:ln>
                  <a:noFill/>
                </a:ln>
                <a:solidFill>
                  <a:schemeClr val="tx2"/>
                </a:solidFill>
                <a:effectLst/>
                <a:uLnTx/>
                <a:uFillTx/>
                <a:latin typeface="+mj-lt"/>
                <a:ea typeface="+mj-ea"/>
                <a:cs typeface="+mj-cs"/>
              </a:rPr>
              <a:t>人·天（除西藏、青海、新疆以外的省、市、自治区、直辖市等）</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r>
              <a:rPr kumimoji="0" lang="zh-CN" sz="2000" b="1" i="0" u="sng" strike="noStrike" kern="0" cap="none" spc="0" normalizeH="0" baseline="0" noProof="0" dirty="0" smtClean="0">
                <a:ln>
                  <a:noFill/>
                </a:ln>
                <a:solidFill>
                  <a:schemeClr val="tx2"/>
                </a:solidFill>
                <a:effectLst/>
                <a:uLnTx/>
                <a:uFillTx/>
                <a:latin typeface="+mj-lt"/>
                <a:ea typeface="+mj-ea"/>
                <a:cs typeface="+mj-cs"/>
              </a:rPr>
              <a:t>市内交通补助费发放标准</a:t>
            </a:r>
            <a:r>
              <a:rPr kumimoji="0" lang="en-US" sz="2000" b="1" i="0" u="none" strike="noStrike" kern="0" cap="none" spc="0" normalizeH="0" baseline="0" noProof="0" dirty="0" smtClean="0">
                <a:ln>
                  <a:noFill/>
                </a:ln>
                <a:solidFill>
                  <a:schemeClr val="tx2"/>
                </a:solidFill>
                <a:effectLst/>
                <a:uLnTx/>
                <a:uFillTx/>
                <a:latin typeface="+mj-lt"/>
                <a:ea typeface="+mj-ea"/>
                <a:cs typeface="+mj-cs"/>
              </a:rPr>
              <a:t>80</a:t>
            </a:r>
            <a:r>
              <a:rPr kumimoji="0" lang="zh-CN" sz="2000" b="1" i="0" u="none" strike="noStrike" kern="0" cap="none" spc="0" normalizeH="0" baseline="0" noProof="0" dirty="0" smtClean="0">
                <a:ln>
                  <a:noFill/>
                </a:ln>
                <a:solidFill>
                  <a:schemeClr val="tx2"/>
                </a:solidFill>
                <a:effectLst/>
                <a:uLnTx/>
                <a:uFillTx/>
                <a:latin typeface="+mj-lt"/>
                <a:ea typeface="+mj-ea"/>
                <a:cs typeface="+mj-cs"/>
              </a:rPr>
              <a:t>元</a:t>
            </a:r>
            <a:r>
              <a:rPr kumimoji="0" lang="en-US" sz="2000" b="1" i="0" u="none" strike="noStrike" kern="0" cap="none" spc="0" normalizeH="0" baseline="0" noProof="0" dirty="0" smtClean="0">
                <a:ln>
                  <a:noFill/>
                </a:ln>
                <a:solidFill>
                  <a:schemeClr val="tx2"/>
                </a:solidFill>
                <a:effectLst/>
                <a:uLnTx/>
                <a:uFillTx/>
                <a:latin typeface="+mj-lt"/>
                <a:ea typeface="+mj-ea"/>
                <a:cs typeface="+mj-cs"/>
              </a:rPr>
              <a:t>/</a:t>
            </a:r>
            <a:r>
              <a:rPr kumimoji="0" lang="zh-CN" sz="2000" b="1" i="0" u="none" strike="noStrike" kern="0" cap="none" spc="0" normalizeH="0" baseline="0" noProof="0" dirty="0" smtClean="0">
                <a:ln>
                  <a:noFill/>
                </a:ln>
                <a:solidFill>
                  <a:schemeClr val="tx2"/>
                </a:solidFill>
                <a:effectLst/>
                <a:uLnTx/>
                <a:uFillTx/>
                <a:latin typeface="+mj-lt"/>
                <a:ea typeface="+mj-ea"/>
                <a:cs typeface="+mj-cs"/>
              </a:rPr>
              <a:t>人·天</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（甘肃省外），</a:t>
            </a: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40</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元</a:t>
            </a: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人</a:t>
            </a: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天（甘肃省内）</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1" i="0" u="none" strike="noStrike" kern="0" cap="none" spc="0" normalizeH="0" baseline="0" noProof="0" dirty="0" smtClean="0">
                <a:ln>
                  <a:noFill/>
                </a:ln>
                <a:solidFill>
                  <a:srgbClr val="00B0F0"/>
                </a:solidFill>
                <a:effectLst/>
                <a:uLnTx/>
                <a:uFillTx/>
                <a:latin typeface="+mn-ea"/>
                <a:ea typeface="+mn-ea"/>
                <a:cs typeface="+mj-cs"/>
              </a:rPr>
              <a:t>2.</a:t>
            </a:r>
            <a:r>
              <a:rPr kumimoji="0" lang="zh-CN" altLang="en-US" sz="2000" b="1" i="0" u="none" strike="noStrike" kern="0" cap="none" spc="0" normalizeH="0" baseline="0" noProof="0" dirty="0" smtClean="0">
                <a:ln>
                  <a:noFill/>
                </a:ln>
                <a:solidFill>
                  <a:srgbClr val="00B0F0"/>
                </a:solidFill>
                <a:effectLst/>
                <a:uLnTx/>
                <a:uFillTx/>
                <a:latin typeface="+mn-ea"/>
                <a:ea typeface="+mn-ea"/>
                <a:cs typeface="+mj-cs"/>
              </a:rPr>
              <a:t>补助发放</a:t>
            </a:r>
            <a:br>
              <a:rPr kumimoji="0" lang="zh-CN" altLang="en-US" sz="2000" b="1" i="0" u="none" strike="noStrike" kern="0" cap="none" spc="0" normalizeH="0" baseline="0" noProof="0" dirty="0" smtClean="0">
                <a:ln>
                  <a:noFill/>
                </a:ln>
                <a:solidFill>
                  <a:srgbClr val="00B0F0"/>
                </a:solidFill>
                <a:effectLst/>
                <a:uLnTx/>
                <a:uFillTx/>
                <a:latin typeface="+mn-ea"/>
                <a:ea typeface="+mn-ea"/>
                <a:cs typeface="+mj-cs"/>
              </a:rPr>
            </a:br>
            <a:r>
              <a:rPr lang="zh-CN" sz="2000" b="1" noProof="0" dirty="0" smtClean="0">
                <a:ln>
                  <a:noFill/>
                </a:ln>
                <a:solidFill>
                  <a:schemeClr val="tx1"/>
                </a:solidFill>
                <a:effectLst/>
                <a:uLnTx/>
                <a:uFillTx/>
                <a:sym typeface="+mn-ea"/>
              </a:rPr>
              <a:t>参加会议和培训，举办方承担食宿等费用的，只发放在途期间的差旅补助。</a:t>
            </a:r>
            <a:br>
              <a:rPr lang="en-US" altLang="zh-CN" sz="2000" b="1" noProof="0" dirty="0" smtClean="0">
                <a:ln>
                  <a:noFill/>
                </a:ln>
                <a:solidFill>
                  <a:srgbClr val="C00000"/>
                </a:solidFill>
                <a:effectLst/>
                <a:uLnTx/>
                <a:uFillTx/>
                <a:latin typeface="+mn-ea"/>
                <a:ea typeface="+mn-ea"/>
                <a:sym typeface="+mn-ea"/>
              </a:rPr>
            </a:br>
            <a:r>
              <a:rPr kumimoji="0" lang="zh-CN" sz="2000" b="1" i="0" u="none" strike="noStrike" kern="0" cap="none" spc="0" normalizeH="0" baseline="0" noProof="0" dirty="0" smtClean="0">
                <a:ln>
                  <a:noFill/>
                </a:ln>
                <a:solidFill>
                  <a:schemeClr val="tx2"/>
                </a:solidFill>
                <a:effectLst/>
                <a:uLnTx/>
                <a:uFillTx/>
                <a:latin typeface="+mj-lt"/>
                <a:ea typeface="+mj-ea"/>
                <a:cs typeface="+mj-cs"/>
              </a:rPr>
              <a:t>举办方不承担伙食费用的，凭有效证明（通知内容包含：</a:t>
            </a:r>
            <a:r>
              <a:rPr kumimoji="0" lang="zh-CN" sz="2000" b="1" i="0" u="none" strike="noStrike" kern="0" cap="none" spc="0" normalizeH="0" baseline="0" noProof="0" dirty="0" smtClean="0">
                <a:ln>
                  <a:noFill/>
                </a:ln>
                <a:solidFill>
                  <a:srgbClr val="C00000"/>
                </a:solidFill>
                <a:effectLst/>
                <a:uLnTx/>
                <a:uFillTx/>
                <a:latin typeface="+mj-lt"/>
                <a:ea typeface="+mj-ea"/>
                <a:cs typeface="+mj-cs"/>
              </a:rPr>
              <a:t>食宿统一安排，费用自理</a:t>
            </a:r>
            <a:r>
              <a:rPr kumimoji="0" lang="zh-CN" sz="2000" b="1" i="0" u="none" strike="noStrike" kern="0" cap="none" spc="0" normalizeH="0" baseline="0" noProof="0" dirty="0" smtClean="0">
                <a:ln>
                  <a:noFill/>
                </a:ln>
                <a:solidFill>
                  <a:schemeClr val="tx2"/>
                </a:solidFill>
                <a:effectLst/>
                <a:uLnTx/>
                <a:uFillTx/>
                <a:latin typeface="+mj-lt"/>
                <a:ea typeface="+mj-ea"/>
                <a:cs typeface="+mj-cs"/>
              </a:rPr>
              <a:t>），按照出差自然天数发放定额包干伙食补助。</a:t>
            </a:r>
            <a:br>
              <a:rPr kumimoji="0" 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endParaRPr kumimoji="0" lang="zh-CN" altLang="en-US" sz="20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11267" name="矩形 2"/>
          <p:cNvSpPr/>
          <p:nvPr/>
        </p:nvSpPr>
        <p:spPr>
          <a:xfrm>
            <a:off x="1600200" y="304800"/>
            <a:ext cx="2968625" cy="504825"/>
          </a:xfrm>
          <a:prstGeom prst="rect">
            <a:avLst/>
          </a:prstGeom>
          <a:noFill/>
          <a:ln w="9525">
            <a:noFill/>
          </a:ln>
        </p:spPr>
        <p:txBody>
          <a:bodyPr wrap="none">
            <a:spAutoFit/>
          </a:bodyPr>
          <a:p>
            <a:r>
              <a:rPr lang="zh-CN" altLang="en-US" sz="2400" dirty="0">
                <a:solidFill>
                  <a:srgbClr val="FF0000"/>
                </a:solidFill>
                <a:latin typeface="黑体" panose="02010609060101010101" pitchFamily="49" charset="-122"/>
              </a:rPr>
              <a:t>国内差旅费报销指南</a:t>
            </a:r>
            <a:endParaRPr lang="zh-CN" altLang="en-US" sz="2400" dirty="0">
              <a:solidFill>
                <a:srgbClr val="FF0000"/>
              </a:solidFill>
              <a:latin typeface="黑体" panose="02010609060101010101" pitchFamily="49" charset="-122"/>
            </a:endParaRPr>
          </a:p>
        </p:txBody>
      </p:sp>
    </p:spTree>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450850" y="1240155"/>
            <a:ext cx="8363585" cy="5528945"/>
          </a:xfrm>
          <a:prstGeom prst="rect">
            <a:avLst/>
          </a:prstGeom>
          <a:noFill/>
        </p:spPr>
        <p:txBody>
          <a:bodyPr wrap="square" rtlCol="0" anchor="t">
            <a:spAutoFit/>
          </a:bodyPr>
          <a:p>
            <a:pPr algn="l">
              <a:lnSpc>
                <a:spcPts val="3000"/>
              </a:lnSpc>
              <a:spcBef>
                <a:spcPts val="0"/>
              </a:spcBef>
            </a:pPr>
            <a:r>
              <a:rPr lang="en-US" altLang="zh-CN" sz="2400" kern="0" noProof="0" dirty="0" smtClean="0">
                <a:ln>
                  <a:noFill/>
                </a:ln>
                <a:solidFill>
                  <a:srgbClr val="00B0F0"/>
                </a:solidFill>
                <a:effectLst/>
                <a:uLnTx/>
                <a:uFillTx/>
                <a:latin typeface="+mj-lt"/>
                <a:ea typeface="+mj-ea"/>
                <a:cs typeface="+mj-cs"/>
                <a:sym typeface="+mn-ea"/>
              </a:rPr>
              <a:t>                            </a:t>
            </a:r>
            <a:r>
              <a:rPr lang="zh-CN" altLang="en-US"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七、学生差旅费报销标准</a:t>
            </a:r>
            <a:br>
              <a:rPr lang="en-US" altLang="zh-CN"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br>
            <a:r>
              <a:rPr lang="en-US" altLang="zh-CN" sz="2000" kern="0" noProof="0" dirty="0" smtClean="0">
                <a:ln>
                  <a:noFill/>
                </a:ln>
                <a:solidFill>
                  <a:srgbClr val="00B0F0"/>
                </a:solidFill>
                <a:effectLst/>
                <a:uLnTx/>
                <a:uFillTx/>
                <a:latin typeface="+mn-ea"/>
                <a:ea typeface="+mn-ea"/>
                <a:cs typeface="+mn-ea"/>
                <a:sym typeface="+mn-ea"/>
              </a:rPr>
              <a:t>1.</a:t>
            </a:r>
            <a:r>
              <a:rPr lang="zh-CN" altLang="zh-CN" sz="2000" kern="0" noProof="0" dirty="0" smtClean="0">
                <a:ln>
                  <a:noFill/>
                </a:ln>
                <a:solidFill>
                  <a:srgbClr val="00B0F0"/>
                </a:solidFill>
                <a:effectLst/>
                <a:uLnTx/>
                <a:uFillTx/>
                <a:latin typeface="+mn-ea"/>
                <a:ea typeface="+mn-ea"/>
                <a:cs typeface="+mn-ea"/>
                <a:sym typeface="+mn-ea"/>
              </a:rPr>
              <a:t>代表学校</a:t>
            </a:r>
            <a:r>
              <a:rPr lang="zh-CN" altLang="en-US" sz="2000" kern="0" noProof="0" dirty="0" smtClean="0">
                <a:ln>
                  <a:noFill/>
                </a:ln>
                <a:solidFill>
                  <a:srgbClr val="00B0F0"/>
                </a:solidFill>
                <a:effectLst/>
                <a:uLnTx/>
                <a:uFillTx/>
                <a:latin typeface="+mn-ea"/>
                <a:ea typeface="+mn-ea"/>
                <a:cs typeface="+mn-ea"/>
                <a:sym typeface="+mn-ea"/>
              </a:rPr>
              <a:t>外出参赛、参展</a:t>
            </a:r>
            <a:endParaRPr lang="zh-CN" altLang="en-US" sz="2000" kern="0" noProof="0" dirty="0" smtClean="0">
              <a:ln>
                <a:noFill/>
              </a:ln>
              <a:solidFill>
                <a:srgbClr val="00B0F0"/>
              </a:solidFill>
              <a:effectLst/>
              <a:uLnTx/>
              <a:uFillTx/>
              <a:latin typeface="+mn-ea"/>
              <a:ea typeface="+mn-ea"/>
              <a:cs typeface="+mn-ea"/>
              <a:sym typeface="+mn-ea"/>
            </a:endParaRPr>
          </a:p>
          <a:p>
            <a:pPr algn="l">
              <a:lnSpc>
                <a:spcPts val="2800"/>
              </a:lnSpc>
              <a:spcBef>
                <a:spcPts val="0"/>
              </a:spcBef>
            </a:pPr>
            <a:r>
              <a:rPr lang="zh-CN" sz="2000" kern="0" noProof="0" dirty="0" smtClean="0">
                <a:ln>
                  <a:noFill/>
                </a:ln>
                <a:solidFill>
                  <a:schemeClr val="tx2"/>
                </a:solidFill>
                <a:effectLst/>
                <a:uLnTx/>
                <a:uFillTx/>
                <a:latin typeface="+mn-ea"/>
                <a:ea typeface="+mn-ea"/>
                <a:cs typeface="+mn-ea"/>
                <a:sym typeface="+mn-ea"/>
              </a:rPr>
              <a:t>乘坐交通工具等级、住宿费上限标准、伙食补助费、市内交通费按校内其他人员标准执行。</a:t>
            </a:r>
            <a:endParaRPr lang="zh-CN" sz="2000" kern="0" noProof="0" dirty="0" smtClean="0">
              <a:ln>
                <a:noFill/>
              </a:ln>
              <a:solidFill>
                <a:schemeClr val="tx2"/>
              </a:solidFill>
              <a:effectLst/>
              <a:uLnTx/>
              <a:uFillTx/>
              <a:latin typeface="+mn-ea"/>
              <a:ea typeface="+mn-ea"/>
              <a:cs typeface="+mn-ea"/>
              <a:sym typeface="+mn-ea"/>
            </a:endParaRPr>
          </a:p>
          <a:p>
            <a:pPr algn="l">
              <a:lnSpc>
                <a:spcPts val="2800"/>
              </a:lnSpc>
              <a:spcBef>
                <a:spcPts val="0"/>
              </a:spcBef>
            </a:pPr>
            <a:r>
              <a:rPr lang="zh-CN" altLang="en-US" sz="2000" kern="0" noProof="0" dirty="0" smtClean="0">
                <a:ln>
                  <a:noFill/>
                </a:ln>
                <a:solidFill>
                  <a:srgbClr val="00B0F0"/>
                </a:solidFill>
                <a:effectLst/>
                <a:uLnTx/>
                <a:uFillTx/>
                <a:latin typeface="+mn-ea"/>
                <a:ea typeface="+mn-ea"/>
                <a:cs typeface="+mn-ea"/>
                <a:sym typeface="+mn-ea"/>
              </a:rPr>
              <a:t>2.学生出差（参会、培训）</a:t>
            </a:r>
            <a:endParaRPr lang="zh-CN" altLang="en-US" sz="2000" kern="0" noProof="0" dirty="0" smtClean="0">
              <a:ln>
                <a:noFill/>
              </a:ln>
              <a:solidFill>
                <a:srgbClr val="00B0F0"/>
              </a:solidFill>
              <a:effectLst/>
              <a:uLnTx/>
              <a:uFillTx/>
              <a:latin typeface="+mn-ea"/>
              <a:ea typeface="+mn-ea"/>
              <a:cs typeface="+mn-ea"/>
              <a:sym typeface="+mn-ea"/>
            </a:endParaRPr>
          </a:p>
          <a:p>
            <a:pPr algn="l">
              <a:lnSpc>
                <a:spcPts val="2800"/>
              </a:lnSpc>
              <a:spcBef>
                <a:spcPts val="0"/>
              </a:spcBef>
            </a:pPr>
            <a:r>
              <a:rPr lang="zh-CN" sz="2000" kern="0" noProof="0" dirty="0" smtClean="0">
                <a:ln>
                  <a:noFill/>
                </a:ln>
                <a:solidFill>
                  <a:schemeClr val="tx2"/>
                </a:solidFill>
                <a:effectLst/>
                <a:uLnTx/>
                <a:uFillTx/>
                <a:latin typeface="+mn-ea"/>
                <a:ea typeface="+mn-ea"/>
                <a:cs typeface="+mn-ea"/>
                <a:sym typeface="+mn-ea"/>
              </a:rPr>
              <a:t>乘火车硬坐、轮船最低舱位、公共汽车等交通工具，伙食补助费、市内交通费按照定额标准的二分之一实行包干。（举办单位承担食宿及市内交通费用的，不再发放定额补助）</a:t>
            </a:r>
            <a:endParaRPr lang="zh-CN" sz="2000" kern="0" noProof="0" dirty="0" smtClean="0">
              <a:ln>
                <a:noFill/>
              </a:ln>
              <a:solidFill>
                <a:schemeClr val="tx2"/>
              </a:solidFill>
              <a:effectLst/>
              <a:uLnTx/>
              <a:uFillTx/>
              <a:latin typeface="+mn-ea"/>
              <a:ea typeface="+mn-ea"/>
              <a:cs typeface="+mn-ea"/>
              <a:sym typeface="+mn-ea"/>
            </a:endParaRPr>
          </a:p>
          <a:p>
            <a:pPr algn="l">
              <a:lnSpc>
                <a:spcPts val="2800"/>
              </a:lnSpc>
              <a:spcBef>
                <a:spcPts val="0"/>
              </a:spcBef>
            </a:pPr>
            <a:r>
              <a:rPr lang="zh-CN" altLang="en-US" sz="2000" kern="0" noProof="0" dirty="0" smtClean="0">
                <a:ln>
                  <a:noFill/>
                </a:ln>
                <a:solidFill>
                  <a:srgbClr val="00B0F0"/>
                </a:solidFill>
                <a:effectLst/>
                <a:uLnTx/>
                <a:uFillTx/>
                <a:latin typeface="+mn-ea"/>
                <a:ea typeface="+mn-ea"/>
                <a:cs typeface="+mn-ea"/>
                <a:sym typeface="+mn-ea"/>
              </a:rPr>
              <a:t>3.实习、支教、实践活动</a:t>
            </a:r>
            <a:endParaRPr lang="zh-CN" altLang="en-US" sz="2000" kern="0" noProof="0" dirty="0" smtClean="0">
              <a:ln>
                <a:noFill/>
              </a:ln>
              <a:solidFill>
                <a:schemeClr val="tx2"/>
              </a:solidFill>
              <a:effectLst/>
              <a:uLnTx/>
              <a:uFillTx/>
              <a:latin typeface="+mn-ea"/>
              <a:ea typeface="+mn-ea"/>
              <a:cs typeface="+mn-ea"/>
              <a:sym typeface="+mn-ea"/>
            </a:endParaRPr>
          </a:p>
          <a:p>
            <a:pPr algn="l">
              <a:lnSpc>
                <a:spcPts val="2800"/>
              </a:lnSpc>
              <a:spcBef>
                <a:spcPts val="0"/>
              </a:spcBef>
            </a:pPr>
            <a:r>
              <a:rPr lang="zh-CN" sz="2000" kern="0" noProof="0" dirty="0" smtClean="0">
                <a:ln>
                  <a:noFill/>
                </a:ln>
                <a:solidFill>
                  <a:schemeClr val="tx2"/>
                </a:solidFill>
                <a:effectLst/>
                <a:uLnTx/>
                <a:uFillTx/>
                <a:latin typeface="+mn-ea"/>
                <a:ea typeface="+mn-ea"/>
                <a:cs typeface="+mn-ea"/>
                <a:sym typeface="+mn-ea"/>
              </a:rPr>
              <a:t>乘火车硬坐、轮船最低舱位、公共汽车等交通工具，实习、支教、实践活动期间无伙食补助费和市内交通费。</a:t>
            </a:r>
            <a:endParaRPr lang="zh-CN" sz="2000" kern="0" noProof="0" dirty="0" smtClean="0">
              <a:ln>
                <a:noFill/>
              </a:ln>
              <a:solidFill>
                <a:schemeClr val="tx2"/>
              </a:solidFill>
              <a:effectLst/>
              <a:uLnTx/>
              <a:uFillTx/>
              <a:latin typeface="+mn-ea"/>
              <a:ea typeface="+mn-ea"/>
              <a:cs typeface="+mn-ea"/>
              <a:sym typeface="+mn-ea"/>
            </a:endParaRPr>
          </a:p>
          <a:p>
            <a:pPr algn="l">
              <a:lnSpc>
                <a:spcPts val="2800"/>
              </a:lnSpc>
              <a:spcBef>
                <a:spcPts val="0"/>
              </a:spcBef>
            </a:pPr>
            <a:r>
              <a:rPr lang="zh-CN" sz="2000" kern="0" noProof="0" dirty="0" smtClean="0">
                <a:ln>
                  <a:noFill/>
                </a:ln>
                <a:solidFill>
                  <a:srgbClr val="00B0F0"/>
                </a:solidFill>
                <a:effectLst/>
                <a:uLnTx/>
                <a:uFillTx/>
                <a:latin typeface="+mn-ea"/>
                <a:ea typeface="+mn-ea"/>
                <a:cs typeface="+mn-ea"/>
                <a:sym typeface="+mn-ea"/>
              </a:rPr>
              <a:t>    </a:t>
            </a:r>
            <a:r>
              <a:rPr lang="zh-CN" sz="2000" kern="0" noProof="0" dirty="0" smtClean="0">
                <a:ln>
                  <a:noFill/>
                </a:ln>
                <a:solidFill>
                  <a:srgbClr val="C00000"/>
                </a:solidFill>
                <a:effectLst/>
                <a:uLnTx/>
                <a:uFillTx/>
                <a:latin typeface="+mn-ea"/>
                <a:ea typeface="+mn-ea"/>
                <a:cs typeface="+mn-ea"/>
                <a:sym typeface="+mn-ea"/>
              </a:rPr>
              <a:t>报销时附学生开展相关活动的情况说明，内容包括时间、地点、事项、参与学生名单等，由各单位负责人在说明上审核签字。</a:t>
            </a:r>
            <a:endParaRPr lang="zh-CN" sz="2000" kern="0" noProof="0" dirty="0" smtClean="0">
              <a:ln>
                <a:noFill/>
              </a:ln>
              <a:solidFill>
                <a:srgbClr val="C00000"/>
              </a:solidFill>
              <a:effectLst/>
              <a:uLnTx/>
              <a:uFillTx/>
              <a:latin typeface="+mn-ea"/>
              <a:ea typeface="+mn-ea"/>
              <a:cs typeface="+mn-ea"/>
              <a:sym typeface="+mn-ea"/>
            </a:endParaRPr>
          </a:p>
          <a:p>
            <a:pPr algn="l">
              <a:lnSpc>
                <a:spcPts val="2800"/>
              </a:lnSpc>
              <a:spcBef>
                <a:spcPts val="0"/>
              </a:spcBef>
            </a:pPr>
            <a:br>
              <a:rPr lang="zh-CN" sz="2000" b="0" kern="0" noProof="0" dirty="0" smtClean="0">
                <a:ln>
                  <a:noFill/>
                </a:ln>
                <a:solidFill>
                  <a:schemeClr val="tx2"/>
                </a:solidFill>
                <a:effectLst/>
                <a:uLnTx/>
                <a:uFillTx/>
                <a:latin typeface="+mn-ea"/>
                <a:ea typeface="+mn-ea"/>
                <a:cs typeface="+mn-ea"/>
                <a:sym typeface="+mn-ea"/>
              </a:rPr>
            </a:br>
            <a:endParaRPr lang="zh-CN" altLang="en-US" sz="2000">
              <a:latin typeface="+mn-ea"/>
              <a:ea typeface="+mn-ea"/>
              <a:cs typeface="+mn-ea"/>
            </a:endParaRPr>
          </a:p>
        </p:txBody>
      </p:sp>
      <p:sp>
        <p:nvSpPr>
          <p:cNvPr id="4" name="文本框 3"/>
          <p:cNvSpPr txBox="1"/>
          <p:nvPr/>
        </p:nvSpPr>
        <p:spPr>
          <a:xfrm>
            <a:off x="1181735" y="291465"/>
            <a:ext cx="2937510" cy="570865"/>
          </a:xfrm>
          <a:prstGeom prst="rect">
            <a:avLst/>
          </a:prstGeom>
          <a:noFill/>
        </p:spPr>
        <p:txBody>
          <a:bodyPr wrap="none" rtlCol="0" anchor="t">
            <a:spAutoFit/>
          </a:bodyPr>
          <a:p>
            <a:r>
              <a:rPr lang="zh-CN" altLang="en-US" sz="2400" dirty="0">
                <a:solidFill>
                  <a:srgbClr val="FF0000"/>
                </a:solidFill>
                <a:sym typeface="+mn-ea"/>
              </a:rPr>
              <a:t>国内差旅费报销指南</a:t>
            </a:r>
            <a:endParaRPr lang="zh-CN" altLang="en-US" sz="2400" dirty="0">
              <a:solidFill>
                <a:srgbClr val="FF0000"/>
              </a:solidFill>
              <a:sym typeface="+mn-ea"/>
            </a:endParaRPr>
          </a:p>
        </p:txBody>
      </p:sp>
    </p:spTree>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90525" y="1330325"/>
            <a:ext cx="8481060" cy="4810760"/>
          </a:xfrm>
          <a:prstGeom prst="rect">
            <a:avLst/>
          </a:prstGeom>
          <a:noFill/>
        </p:spPr>
        <p:txBody>
          <a:bodyPr wrap="square" rtlCol="0" anchor="t">
            <a:spAutoFit/>
          </a:bodyPr>
          <a:p>
            <a:pPr algn="l">
              <a:lnSpc>
                <a:spcPts val="3000"/>
              </a:lnSpc>
              <a:spcBef>
                <a:spcPts val="0"/>
              </a:spcBef>
            </a:pPr>
            <a:r>
              <a:rPr lang="en-US" altLang="zh-CN" sz="2400" kern="0" noProof="0" dirty="0" smtClean="0">
                <a:ln>
                  <a:noFill/>
                </a:ln>
                <a:solidFill>
                  <a:srgbClr val="00B0F0"/>
                </a:solidFill>
                <a:effectLst/>
                <a:uLnTx/>
                <a:uFillTx/>
                <a:latin typeface="+mj-lt"/>
                <a:ea typeface="+mj-ea"/>
                <a:cs typeface="+mj-cs"/>
                <a:sym typeface="+mn-ea"/>
              </a:rPr>
              <a:t>          </a:t>
            </a:r>
            <a:r>
              <a:rPr lang="zh-CN" altLang="en-US"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八、校外人员来校交流或赴外地调研报销标准</a:t>
            </a:r>
            <a:br>
              <a:rPr lang="en-US" altLang="zh-CN"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br>
            <a:r>
              <a:rPr lang="en-US" sz="2000" kern="0" noProof="0" dirty="0" smtClean="0">
                <a:ln>
                  <a:noFill/>
                </a:ln>
                <a:solidFill>
                  <a:srgbClr val="00B0F0"/>
                </a:solidFill>
                <a:effectLst/>
                <a:uLnTx/>
                <a:uFillTx/>
                <a:latin typeface="+mn-ea"/>
                <a:ea typeface="+mn-ea"/>
                <a:cs typeface="+mn-ea"/>
                <a:sym typeface="+mn-ea"/>
              </a:rPr>
              <a:t>1.</a:t>
            </a:r>
            <a:r>
              <a:rPr sz="2000" kern="0" noProof="0" dirty="0" smtClean="0">
                <a:ln>
                  <a:noFill/>
                </a:ln>
                <a:solidFill>
                  <a:srgbClr val="00B0F0"/>
                </a:solidFill>
                <a:effectLst/>
                <a:uLnTx/>
                <a:uFillTx/>
                <a:latin typeface="+mn-ea"/>
                <a:ea typeface="+mn-ea"/>
                <a:cs typeface="+mn-ea"/>
                <a:sym typeface="+mn-ea"/>
              </a:rPr>
              <a:t>邀请来校</a:t>
            </a:r>
            <a:r>
              <a:rPr lang="zh-CN" sz="2000" kern="0" noProof="0" dirty="0" smtClean="0">
                <a:ln>
                  <a:noFill/>
                </a:ln>
                <a:solidFill>
                  <a:srgbClr val="00B0F0"/>
                </a:solidFill>
                <a:effectLst/>
                <a:uLnTx/>
                <a:uFillTx/>
                <a:latin typeface="+mn-ea"/>
                <a:ea typeface="+mn-ea"/>
                <a:cs typeface="+mn-ea"/>
                <a:sym typeface="+mn-ea"/>
              </a:rPr>
              <a:t>参加会议</a:t>
            </a:r>
            <a:r>
              <a:rPr sz="2000" kern="0" noProof="0" dirty="0" smtClean="0">
                <a:ln>
                  <a:noFill/>
                </a:ln>
                <a:solidFill>
                  <a:srgbClr val="00B0F0"/>
                </a:solidFill>
                <a:effectLst/>
                <a:uLnTx/>
                <a:uFillTx/>
                <a:latin typeface="+mn-ea"/>
                <a:ea typeface="+mn-ea"/>
                <a:cs typeface="+mn-ea"/>
                <a:sym typeface="+mn-ea"/>
              </a:rPr>
              <a:t>的</a:t>
            </a:r>
            <a:endParaRPr sz="2000" kern="0" noProof="0" dirty="0" smtClean="0">
              <a:ln>
                <a:noFill/>
              </a:ln>
              <a:solidFill>
                <a:srgbClr val="00B0F0"/>
              </a:solidFill>
              <a:effectLst/>
              <a:uLnTx/>
              <a:uFillTx/>
              <a:latin typeface="+mn-ea"/>
              <a:ea typeface="+mn-ea"/>
              <a:cs typeface="+mn-ea"/>
              <a:sym typeface="+mn-ea"/>
            </a:endParaRPr>
          </a:p>
          <a:p>
            <a:pPr algn="l">
              <a:lnSpc>
                <a:spcPts val="2800"/>
              </a:lnSpc>
              <a:spcBef>
                <a:spcPts val="0"/>
              </a:spcBef>
            </a:pPr>
            <a:r>
              <a:rPr sz="2000" kern="0" noProof="0" dirty="0" smtClean="0">
                <a:ln>
                  <a:noFill/>
                </a:ln>
                <a:solidFill>
                  <a:schemeClr val="tx1"/>
                </a:solidFill>
                <a:effectLst/>
                <a:uLnTx/>
                <a:uFillTx/>
                <a:latin typeface="+mn-ea"/>
                <a:ea typeface="+mn-ea"/>
                <a:cs typeface="+mn-ea"/>
                <a:sym typeface="+mn-ea"/>
              </a:rPr>
              <a:t>按差旅费</a:t>
            </a:r>
            <a:r>
              <a:rPr lang="zh-CN" sz="2000" kern="0" noProof="0" dirty="0" smtClean="0">
                <a:ln>
                  <a:noFill/>
                </a:ln>
                <a:solidFill>
                  <a:schemeClr val="tx1"/>
                </a:solidFill>
                <a:effectLst/>
                <a:uLnTx/>
                <a:uFillTx/>
                <a:latin typeface="+mn-ea"/>
                <a:ea typeface="+mn-ea"/>
                <a:cs typeface="+mn-ea"/>
                <a:sym typeface="+mn-ea"/>
              </a:rPr>
              <a:t>标准</a:t>
            </a:r>
            <a:r>
              <a:rPr sz="2000" kern="0" noProof="0" dirty="0" smtClean="0">
                <a:ln>
                  <a:noFill/>
                </a:ln>
                <a:solidFill>
                  <a:schemeClr val="tx1"/>
                </a:solidFill>
                <a:effectLst/>
                <a:uLnTx/>
                <a:uFillTx/>
                <a:latin typeface="+mn-ea"/>
                <a:ea typeface="+mn-ea"/>
                <a:cs typeface="+mn-ea"/>
                <a:sym typeface="+mn-ea"/>
              </a:rPr>
              <a:t>报销受邀人员城市间交通费，按会议费</a:t>
            </a:r>
            <a:r>
              <a:rPr lang="zh-CN" sz="2000" kern="0" noProof="0" dirty="0" smtClean="0">
                <a:ln>
                  <a:noFill/>
                </a:ln>
                <a:solidFill>
                  <a:schemeClr val="tx1"/>
                </a:solidFill>
                <a:effectLst/>
                <a:uLnTx/>
                <a:uFillTx/>
                <a:latin typeface="+mn-ea"/>
                <a:ea typeface="+mn-ea"/>
                <a:cs typeface="+mn-ea"/>
                <a:sym typeface="+mn-ea"/>
              </a:rPr>
              <a:t>综合定额标准</a:t>
            </a:r>
            <a:r>
              <a:rPr sz="2000" kern="0" noProof="0" dirty="0" smtClean="0">
                <a:ln>
                  <a:noFill/>
                </a:ln>
                <a:solidFill>
                  <a:schemeClr val="tx1"/>
                </a:solidFill>
                <a:effectLst/>
                <a:uLnTx/>
                <a:uFillTx/>
                <a:latin typeface="+mn-ea"/>
                <a:ea typeface="+mn-ea"/>
                <a:cs typeface="+mn-ea"/>
                <a:sym typeface="+mn-ea"/>
              </a:rPr>
              <a:t>报销住宿费、伙食费</a:t>
            </a:r>
            <a:r>
              <a:rPr lang="zh-CN" sz="2000" kern="0" noProof="0" dirty="0" smtClean="0">
                <a:ln>
                  <a:noFill/>
                </a:ln>
                <a:solidFill>
                  <a:schemeClr val="tx1"/>
                </a:solidFill>
                <a:effectLst/>
                <a:uLnTx/>
                <a:uFillTx/>
                <a:latin typeface="+mn-ea"/>
                <a:ea typeface="+mn-ea"/>
                <a:cs typeface="+mn-ea"/>
                <a:sym typeface="+mn-ea"/>
              </a:rPr>
              <a:t>及其他费用</a:t>
            </a:r>
            <a:r>
              <a:rPr sz="2000" kern="0" noProof="0" dirty="0" smtClean="0">
                <a:ln>
                  <a:noFill/>
                </a:ln>
                <a:solidFill>
                  <a:schemeClr val="tx1"/>
                </a:solidFill>
                <a:effectLst/>
                <a:uLnTx/>
                <a:uFillTx/>
                <a:latin typeface="+mn-ea"/>
                <a:ea typeface="+mn-ea"/>
                <a:cs typeface="+mn-ea"/>
                <a:sym typeface="+mn-ea"/>
              </a:rPr>
              <a:t>。</a:t>
            </a:r>
            <a:endParaRPr sz="2000" kern="0" noProof="0" dirty="0" smtClean="0">
              <a:ln>
                <a:noFill/>
              </a:ln>
              <a:solidFill>
                <a:schemeClr val="tx1"/>
              </a:solidFill>
              <a:effectLst/>
              <a:uLnTx/>
              <a:uFillTx/>
              <a:latin typeface="+mn-ea"/>
              <a:ea typeface="+mn-ea"/>
              <a:cs typeface="+mn-ea"/>
              <a:sym typeface="+mn-ea"/>
            </a:endParaRPr>
          </a:p>
          <a:p>
            <a:pPr algn="l">
              <a:lnSpc>
                <a:spcPts val="2800"/>
              </a:lnSpc>
              <a:spcBef>
                <a:spcPts val="0"/>
              </a:spcBef>
            </a:pPr>
            <a:r>
              <a:rPr lang="en-US" sz="2000" kern="0" noProof="0" dirty="0" smtClean="0">
                <a:ln>
                  <a:noFill/>
                </a:ln>
                <a:solidFill>
                  <a:srgbClr val="00B0F0"/>
                </a:solidFill>
                <a:effectLst/>
                <a:uLnTx/>
                <a:uFillTx/>
                <a:latin typeface="+mn-ea"/>
                <a:ea typeface="+mn-ea"/>
                <a:cs typeface="+mn-ea"/>
                <a:sym typeface="+mn-ea"/>
              </a:rPr>
              <a:t>2.</a:t>
            </a:r>
            <a:r>
              <a:rPr sz="2000" kern="0" noProof="0" dirty="0" smtClean="0">
                <a:ln>
                  <a:noFill/>
                </a:ln>
                <a:solidFill>
                  <a:srgbClr val="00B0F0"/>
                </a:solidFill>
                <a:effectLst/>
                <a:uLnTx/>
                <a:uFillTx/>
                <a:latin typeface="+mn-ea"/>
                <a:ea typeface="+mn-ea"/>
                <a:cs typeface="+mn-ea"/>
                <a:sym typeface="+mn-ea"/>
              </a:rPr>
              <a:t>邀请来校交流指导的</a:t>
            </a:r>
            <a:endParaRPr sz="2000" kern="0" noProof="0" dirty="0" smtClean="0">
              <a:ln>
                <a:noFill/>
              </a:ln>
              <a:solidFill>
                <a:srgbClr val="00B0F0"/>
              </a:solidFill>
              <a:effectLst/>
              <a:uLnTx/>
              <a:uFillTx/>
              <a:latin typeface="+mn-ea"/>
              <a:ea typeface="+mn-ea"/>
              <a:cs typeface="+mn-ea"/>
              <a:sym typeface="+mn-ea"/>
            </a:endParaRPr>
          </a:p>
          <a:p>
            <a:pPr algn="l">
              <a:lnSpc>
                <a:spcPts val="2800"/>
              </a:lnSpc>
              <a:spcBef>
                <a:spcPts val="0"/>
              </a:spcBef>
            </a:pPr>
            <a:r>
              <a:rPr lang="zh-CN" sz="2000" kern="0" noProof="0" dirty="0" smtClean="0">
                <a:ln>
                  <a:noFill/>
                </a:ln>
                <a:solidFill>
                  <a:schemeClr val="tx1"/>
                </a:solidFill>
                <a:effectLst/>
                <a:uLnTx/>
                <a:uFillTx/>
                <a:latin typeface="+mn-ea"/>
                <a:ea typeface="+mn-ea"/>
                <a:cs typeface="+mn-ea"/>
                <a:sym typeface="+mn-ea"/>
              </a:rPr>
              <a:t>按差旅费标准</a:t>
            </a:r>
            <a:r>
              <a:rPr sz="2000" kern="0" noProof="0" dirty="0" smtClean="0">
                <a:ln>
                  <a:noFill/>
                </a:ln>
                <a:solidFill>
                  <a:schemeClr val="tx1"/>
                </a:solidFill>
                <a:effectLst/>
                <a:uLnTx/>
                <a:uFillTx/>
                <a:latin typeface="+mn-ea"/>
                <a:ea typeface="+mn-ea"/>
                <a:cs typeface="+mn-ea"/>
                <a:sym typeface="+mn-ea"/>
              </a:rPr>
              <a:t>报销受邀人员城市间交通费、住宿费，不发放伙食补助费和市内交通费。</a:t>
            </a:r>
            <a:endParaRPr sz="2000" kern="0" noProof="0" dirty="0" smtClean="0">
              <a:ln>
                <a:noFill/>
              </a:ln>
              <a:solidFill>
                <a:srgbClr val="00B0F0"/>
              </a:solidFill>
              <a:effectLst/>
              <a:uLnTx/>
              <a:uFillTx/>
              <a:latin typeface="+mn-ea"/>
              <a:ea typeface="+mn-ea"/>
              <a:cs typeface="+mn-ea"/>
              <a:sym typeface="+mn-ea"/>
            </a:endParaRPr>
          </a:p>
          <a:p>
            <a:pPr algn="l">
              <a:lnSpc>
                <a:spcPts val="2800"/>
              </a:lnSpc>
              <a:spcBef>
                <a:spcPts val="0"/>
              </a:spcBef>
            </a:pPr>
            <a:r>
              <a:rPr lang="en-US" sz="2000" kern="0" noProof="0" dirty="0" smtClean="0">
                <a:ln>
                  <a:noFill/>
                </a:ln>
                <a:solidFill>
                  <a:srgbClr val="00B0F0"/>
                </a:solidFill>
                <a:effectLst/>
                <a:uLnTx/>
                <a:uFillTx/>
                <a:latin typeface="+mn-ea"/>
                <a:ea typeface="+mn-ea"/>
                <a:cs typeface="+mn-ea"/>
                <a:sym typeface="+mn-ea"/>
              </a:rPr>
              <a:t>3.</a:t>
            </a:r>
            <a:r>
              <a:rPr sz="2000" kern="0" noProof="0" dirty="0" smtClean="0">
                <a:ln>
                  <a:noFill/>
                </a:ln>
                <a:solidFill>
                  <a:srgbClr val="00B0F0"/>
                </a:solidFill>
                <a:effectLst/>
                <a:uLnTx/>
                <a:uFillTx/>
                <a:latin typeface="+mn-ea"/>
                <a:ea typeface="+mn-ea"/>
                <a:cs typeface="+mn-ea"/>
                <a:sym typeface="+mn-ea"/>
              </a:rPr>
              <a:t>邀请赴外地参加调研的</a:t>
            </a:r>
            <a:endParaRPr sz="2000" kern="0" noProof="0" dirty="0" smtClean="0">
              <a:ln>
                <a:noFill/>
              </a:ln>
              <a:solidFill>
                <a:srgbClr val="00B0F0"/>
              </a:solidFill>
              <a:effectLst/>
              <a:uLnTx/>
              <a:uFillTx/>
              <a:latin typeface="+mn-ea"/>
              <a:ea typeface="+mn-ea"/>
              <a:cs typeface="+mn-ea"/>
              <a:sym typeface="+mn-ea"/>
            </a:endParaRPr>
          </a:p>
          <a:p>
            <a:pPr algn="l">
              <a:lnSpc>
                <a:spcPts val="2800"/>
              </a:lnSpc>
              <a:spcBef>
                <a:spcPts val="0"/>
              </a:spcBef>
            </a:pPr>
            <a:r>
              <a:rPr sz="2000" kern="0" noProof="0" dirty="0" smtClean="0">
                <a:ln>
                  <a:noFill/>
                </a:ln>
                <a:solidFill>
                  <a:schemeClr val="tx1"/>
                </a:solidFill>
                <a:effectLst/>
                <a:uLnTx/>
                <a:uFillTx/>
                <a:latin typeface="+mn-ea"/>
                <a:ea typeface="+mn-ea"/>
                <a:cs typeface="+mn-ea"/>
                <a:sym typeface="+mn-ea"/>
              </a:rPr>
              <a:t>可视情况，</a:t>
            </a:r>
            <a:r>
              <a:rPr lang="zh-CN" sz="2000" kern="0" noProof="0" dirty="0" smtClean="0">
                <a:ln>
                  <a:noFill/>
                </a:ln>
                <a:solidFill>
                  <a:schemeClr val="tx1"/>
                </a:solidFill>
                <a:effectLst/>
                <a:uLnTx/>
                <a:uFillTx/>
                <a:latin typeface="+mn-ea"/>
                <a:ea typeface="+mn-ea"/>
                <a:cs typeface="+mn-ea"/>
                <a:sym typeface="+mn-ea"/>
              </a:rPr>
              <a:t>按差旅费标准</a:t>
            </a:r>
            <a:r>
              <a:rPr sz="2000" kern="0" noProof="0" dirty="0" smtClean="0">
                <a:ln>
                  <a:noFill/>
                </a:ln>
                <a:solidFill>
                  <a:schemeClr val="tx1"/>
                </a:solidFill>
                <a:effectLst/>
                <a:uLnTx/>
                <a:uFillTx/>
                <a:latin typeface="+mn-ea"/>
                <a:ea typeface="+mn-ea"/>
                <a:cs typeface="+mn-ea"/>
                <a:sym typeface="+mn-ea"/>
              </a:rPr>
              <a:t>报销受邀人员城市间交通费、住宿费，发放伙食补助费和市内交通费。</a:t>
            </a:r>
            <a:endParaRPr sz="2000" kern="0" noProof="0" dirty="0" smtClean="0">
              <a:ln>
                <a:noFill/>
              </a:ln>
              <a:solidFill>
                <a:schemeClr val="tx1"/>
              </a:solidFill>
              <a:effectLst/>
              <a:uLnTx/>
              <a:uFillTx/>
              <a:latin typeface="+mn-ea"/>
              <a:ea typeface="+mn-ea"/>
              <a:cs typeface="+mn-ea"/>
              <a:sym typeface="+mn-ea"/>
            </a:endParaRPr>
          </a:p>
          <a:p>
            <a:pPr algn="l">
              <a:lnSpc>
                <a:spcPts val="2800"/>
              </a:lnSpc>
              <a:spcBef>
                <a:spcPts val="0"/>
              </a:spcBef>
            </a:pPr>
            <a:r>
              <a:rPr lang="zh-CN" sz="2000" kern="0" noProof="0" dirty="0" smtClean="0">
                <a:ln>
                  <a:noFill/>
                </a:ln>
                <a:solidFill>
                  <a:srgbClr val="C00000"/>
                </a:solidFill>
                <a:effectLst/>
                <a:uLnTx/>
                <a:uFillTx/>
                <a:latin typeface="+mn-ea"/>
                <a:ea typeface="+mn-ea"/>
                <a:cs typeface="+mn-ea"/>
                <a:sym typeface="+mn-ea"/>
              </a:rPr>
              <a:t>    报销时附受邀人员来校的情况说明，内容包括时间、地点、事由等，由各单位负责人在说明上审核签字，</a:t>
            </a:r>
            <a:br>
              <a:rPr lang="zh-CN" sz="2000" b="0" kern="0" noProof="0" dirty="0" smtClean="0">
                <a:ln>
                  <a:noFill/>
                </a:ln>
                <a:solidFill>
                  <a:srgbClr val="C00000"/>
                </a:solidFill>
                <a:effectLst/>
                <a:uLnTx/>
                <a:uFillTx/>
                <a:latin typeface="+mn-ea"/>
                <a:ea typeface="+mn-ea"/>
                <a:cs typeface="+mn-ea"/>
                <a:sym typeface="+mn-ea"/>
              </a:rPr>
            </a:br>
            <a:endParaRPr lang="zh-CN" altLang="en-US" sz="2000" b="0" kern="0" noProof="0" dirty="0" smtClean="0">
              <a:ln>
                <a:noFill/>
              </a:ln>
              <a:solidFill>
                <a:srgbClr val="C00000"/>
              </a:solidFill>
              <a:effectLst/>
              <a:uLnTx/>
              <a:uFillTx/>
              <a:latin typeface="+mn-ea"/>
              <a:ea typeface="+mn-ea"/>
              <a:cs typeface="+mn-ea"/>
              <a:sym typeface="+mn-ea"/>
            </a:endParaRPr>
          </a:p>
        </p:txBody>
      </p:sp>
      <p:sp>
        <p:nvSpPr>
          <p:cNvPr id="2" name="文本框 1"/>
          <p:cNvSpPr txBox="1"/>
          <p:nvPr/>
        </p:nvSpPr>
        <p:spPr>
          <a:xfrm>
            <a:off x="911225" y="337185"/>
            <a:ext cx="2937510" cy="570865"/>
          </a:xfrm>
          <a:prstGeom prst="rect">
            <a:avLst/>
          </a:prstGeom>
          <a:noFill/>
        </p:spPr>
        <p:txBody>
          <a:bodyPr wrap="none" rtlCol="0" anchor="t">
            <a:spAutoFit/>
          </a:bodyPr>
          <a:p>
            <a:r>
              <a:rPr lang="zh-CN" altLang="en-US" sz="2400" dirty="0">
                <a:solidFill>
                  <a:srgbClr val="FF0000"/>
                </a:solidFill>
                <a:sym typeface="+mn-ea"/>
              </a:rPr>
              <a:t>国内差旅费报销指南</a:t>
            </a:r>
            <a:endParaRPr lang="zh-CN" altLang="en-US" sz="2400" dirty="0">
              <a:solidFill>
                <a:srgbClr val="FF0000"/>
              </a:solidFill>
              <a:sym typeface="+mn-ea"/>
            </a:endParaRPr>
          </a:p>
        </p:txBody>
      </p:sp>
    </p:spTree>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90525" y="1195070"/>
            <a:ext cx="8481060" cy="4515485"/>
          </a:xfrm>
          <a:prstGeom prst="rect">
            <a:avLst/>
          </a:prstGeom>
          <a:noFill/>
        </p:spPr>
        <p:txBody>
          <a:bodyPr wrap="square" rtlCol="0" anchor="t">
            <a:spAutoFit/>
          </a:bodyPr>
          <a:p>
            <a:pPr algn="l">
              <a:lnSpc>
                <a:spcPts val="3000"/>
              </a:lnSpc>
              <a:spcBef>
                <a:spcPts val="0"/>
              </a:spcBef>
            </a:pPr>
            <a:r>
              <a:rPr lang="en-US" altLang="zh-CN" sz="2400" kern="0" noProof="0" dirty="0" smtClean="0">
                <a:ln>
                  <a:noFill/>
                </a:ln>
                <a:solidFill>
                  <a:srgbClr val="00B0F0"/>
                </a:solidFill>
                <a:effectLst/>
                <a:uLnTx/>
                <a:uFillTx/>
                <a:latin typeface="+mj-lt"/>
                <a:ea typeface="+mj-ea"/>
                <a:cs typeface="+mj-cs"/>
                <a:sym typeface="+mn-ea"/>
              </a:rPr>
              <a:t>        </a:t>
            </a:r>
            <a:r>
              <a:rPr lang="en-US" altLang="zh-CN"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九、野外科研</a:t>
            </a:r>
            <a:endParaRPr lang="zh-CN" altLang="en-US"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endParaRPr>
          </a:p>
          <a:p>
            <a:pPr algn="l">
              <a:lnSpc>
                <a:spcPts val="3500"/>
              </a:lnSpc>
              <a:spcBef>
                <a:spcPts val="0"/>
              </a:spcBef>
            </a:pPr>
            <a:r>
              <a:rPr lang="zh-CN" altLang="en-US" sz="2000" noProof="0" dirty="0">
                <a:ln>
                  <a:noFill/>
                </a:ln>
                <a:solidFill>
                  <a:srgbClr val="FF0000"/>
                </a:solidFill>
                <a:effectLst/>
                <a:uLnTx/>
                <a:uFillTx/>
                <a:latin typeface="Arial" panose="020B0604020202020204" pitchFamily="34" charset="0"/>
                <a:ea typeface="宋体" panose="02010600030101010101" pitchFamily="2" charset="-122"/>
                <a:sym typeface="+mn-ea"/>
              </a:rPr>
              <a:t>          </a:t>
            </a:r>
            <a:r>
              <a:rPr lang="zh-CN" altLang="en-US" sz="2000" u="sng" noProof="0" dirty="0">
                <a:ln>
                  <a:noFill/>
                </a:ln>
                <a:solidFill>
                  <a:srgbClr val="FF0000"/>
                </a:solidFill>
                <a:effectLst/>
                <a:uLnTx/>
                <a:uFillTx/>
                <a:latin typeface="Arial" panose="020B0604020202020204" pitchFamily="34" charset="0"/>
                <a:ea typeface="宋体" panose="02010600030101010101" pitchFamily="2" charset="-122"/>
                <a:sym typeface="+mn-ea"/>
              </a:rPr>
              <a:t>远离城镇的高海拔地区、沙漠、戈壁、草原、森林及偏远地区</a:t>
            </a:r>
            <a:br>
              <a:rPr lang="en-US" altLang="zh-CN" sz="2000" u="sng" noProof="0" dirty="0">
                <a:ln>
                  <a:noFill/>
                </a:ln>
                <a:solidFill>
                  <a:srgbClr val="00B0F0"/>
                </a:solidFill>
                <a:effectLst/>
                <a:uLnTx/>
                <a:uFillTx/>
                <a:latin typeface="+mn-ea"/>
                <a:ea typeface="宋体" panose="02010600030101010101" pitchFamily="2" charset="-122"/>
                <a:sym typeface="+mn-ea"/>
              </a:rPr>
            </a:br>
            <a:r>
              <a:rPr lang="zh-CN" altLang="en-US" sz="2000" noProof="0" dirty="0">
                <a:ln>
                  <a:noFill/>
                </a:ln>
                <a:solidFill>
                  <a:srgbClr val="00B0F0"/>
                </a:solidFill>
                <a:effectLst/>
                <a:uLnTx/>
                <a:uFillTx/>
                <a:latin typeface="+mn-ea"/>
                <a:ea typeface="宋体" panose="02010600030101010101" pitchFamily="2" charset="-122"/>
                <a:sym typeface="+mn-ea"/>
              </a:rPr>
              <a:t>*</a:t>
            </a:r>
            <a:r>
              <a:rPr lang="zh-CN" altLang="zh-CN" sz="2000" noProof="0" dirty="0">
                <a:ln>
                  <a:noFill/>
                </a:ln>
                <a:effectLst/>
                <a:uLnTx/>
                <a:uFillTx/>
                <a:latin typeface="Arial" panose="020B0604020202020204" pitchFamily="34" charset="0"/>
                <a:ea typeface="宋体" panose="02010600030101010101" pitchFamily="2" charset="-122"/>
                <a:sym typeface="+mn-ea"/>
              </a:rPr>
              <a:t>进行科研考察或调研</a:t>
            </a:r>
            <a:r>
              <a:rPr lang="en-US" altLang="zh-CN" sz="2000" noProof="0" dirty="0">
                <a:ln>
                  <a:noFill/>
                </a:ln>
                <a:effectLst/>
                <a:uLnTx/>
                <a:uFillTx/>
                <a:latin typeface="Arial" panose="020B0604020202020204" pitchFamily="34" charset="0"/>
                <a:ea typeface="宋体" panose="02010600030101010101" pitchFamily="2" charset="-122"/>
                <a:sym typeface="+mn-ea"/>
              </a:rPr>
              <a:t>, </a:t>
            </a:r>
            <a:r>
              <a:rPr lang="zh-CN" altLang="zh-CN" sz="2000" noProof="0" dirty="0">
                <a:ln>
                  <a:noFill/>
                </a:ln>
                <a:effectLst/>
                <a:uLnTx/>
                <a:uFillTx/>
                <a:latin typeface="Arial" panose="020B0604020202020204" pitchFamily="34" charset="0"/>
                <a:ea typeface="宋体" panose="02010600030101010101" pitchFamily="2" charset="-122"/>
                <a:sym typeface="+mn-ea"/>
              </a:rPr>
              <a:t>无法取得住宿费发票的，据实报销城市间交通费</a:t>
            </a:r>
            <a:r>
              <a:rPr lang="zh-CN" altLang="en-US" sz="2000" noProof="0" dirty="0">
                <a:ln>
                  <a:noFill/>
                </a:ln>
                <a:effectLst/>
                <a:uLnTx/>
                <a:uFillTx/>
                <a:latin typeface="Arial" panose="020B0604020202020204" pitchFamily="34" charset="0"/>
                <a:ea typeface="宋体" panose="02010600030101010101" pitchFamily="2" charset="-122"/>
                <a:sym typeface="+mn-ea"/>
              </a:rPr>
              <a:t>。</a:t>
            </a:r>
            <a:br>
              <a:rPr lang="en-US" altLang="zh-CN" sz="2000" noProof="0" dirty="0">
                <a:ln>
                  <a:noFill/>
                </a:ln>
                <a:effectLst/>
                <a:uLnTx/>
                <a:uFillTx/>
                <a:latin typeface="Arial" panose="020B0604020202020204" pitchFamily="34" charset="0"/>
                <a:ea typeface="宋体" panose="02010600030101010101" pitchFamily="2" charset="-122"/>
                <a:sym typeface="+mn-ea"/>
              </a:rPr>
            </a:br>
            <a:r>
              <a:rPr lang="zh-CN" altLang="en-US" sz="2000" noProof="0" dirty="0">
                <a:ln>
                  <a:noFill/>
                </a:ln>
                <a:solidFill>
                  <a:srgbClr val="00B0F0"/>
                </a:solidFill>
                <a:effectLst/>
                <a:uLnTx/>
                <a:uFillTx/>
                <a:latin typeface="+mn-ea"/>
                <a:ea typeface="宋体" panose="02010600030101010101" pitchFamily="2" charset="-122"/>
                <a:sym typeface="+mn-ea"/>
              </a:rPr>
              <a:t>*</a:t>
            </a:r>
            <a:r>
              <a:rPr lang="zh-CN" altLang="zh-CN" sz="2000" noProof="0" dirty="0">
                <a:ln>
                  <a:noFill/>
                </a:ln>
                <a:effectLst/>
                <a:uLnTx/>
                <a:uFillTx/>
                <a:latin typeface="Arial" panose="020B0604020202020204" pitchFamily="34" charset="0"/>
                <a:ea typeface="宋体" panose="02010600030101010101" pitchFamily="2" charset="-122"/>
                <a:sym typeface="+mn-ea"/>
              </a:rPr>
              <a:t>住宿费、伙食补助和市内交通费合并为野外考察补助费，实行总额包干制，按野外考察实际自然天数计算，</a:t>
            </a:r>
            <a:r>
              <a:rPr lang="zh-CN" altLang="en-US" sz="2000" noProof="0" dirty="0">
                <a:ln>
                  <a:noFill/>
                </a:ln>
                <a:solidFill>
                  <a:srgbClr val="00B0F0"/>
                </a:solidFill>
                <a:effectLst/>
                <a:uLnTx/>
                <a:uFillTx/>
                <a:latin typeface="Arial" panose="020B0604020202020204" pitchFamily="34" charset="0"/>
                <a:ea typeface="宋体" panose="02010600030101010101" pitchFamily="2" charset="-122"/>
                <a:sym typeface="+mn-ea"/>
              </a:rPr>
              <a:t>野外考察补助费上限标准为30天（含）以内的天数400元/人•天，30天以上的天数200元/人•天；执行标准由项目负责人根据经费预算及考察情况在标准内确定。</a:t>
            </a:r>
            <a:br>
              <a:rPr lang="en-US" altLang="zh-CN" sz="2000" noProof="0" dirty="0">
                <a:ln>
                  <a:noFill/>
                </a:ln>
                <a:solidFill>
                  <a:srgbClr val="00B0F0"/>
                </a:solidFill>
                <a:effectLst/>
                <a:uLnTx/>
                <a:uFillTx/>
                <a:latin typeface="Arial" panose="020B0604020202020204" pitchFamily="34" charset="0"/>
                <a:ea typeface="宋体" panose="02010600030101010101" pitchFamily="2" charset="-122"/>
                <a:sym typeface="+mn-ea"/>
              </a:rPr>
            </a:br>
            <a:r>
              <a:rPr lang="zh-CN" altLang="en-US" sz="2000" noProof="0" dirty="0">
                <a:ln>
                  <a:noFill/>
                </a:ln>
                <a:solidFill>
                  <a:srgbClr val="00B0F0"/>
                </a:solidFill>
                <a:effectLst/>
                <a:uLnTx/>
                <a:uFillTx/>
                <a:latin typeface="+mn-ea"/>
                <a:ea typeface="宋体" panose="02010600030101010101" pitchFamily="2" charset="-122"/>
                <a:sym typeface="+mn-ea"/>
              </a:rPr>
              <a:t>*</a:t>
            </a:r>
            <a:r>
              <a:rPr lang="zh-CN" altLang="zh-CN" sz="2000" noProof="0" dirty="0">
                <a:ln>
                  <a:noFill/>
                </a:ln>
                <a:effectLst/>
                <a:uLnTx/>
                <a:uFillTx/>
                <a:latin typeface="Arial" panose="020B0604020202020204" pitchFamily="34" charset="0"/>
                <a:ea typeface="宋体" panose="02010600030101010101" pitchFamily="2" charset="-122"/>
                <a:sym typeface="+mn-ea"/>
              </a:rPr>
              <a:t>外出考察或调研所发生的费用票据之间，在时间、地点、规模等要素上应能够相互印证，相互支撑，</a:t>
            </a:r>
            <a:r>
              <a:rPr lang="zh-CN" altLang="en-US" sz="2000" noProof="0" dirty="0">
                <a:ln>
                  <a:noFill/>
                </a:ln>
                <a:effectLst/>
                <a:uLnTx/>
                <a:uFillTx/>
                <a:latin typeface="Arial" panose="020B0604020202020204" pitchFamily="34" charset="0"/>
                <a:ea typeface="宋体" panose="02010600030101010101" pitchFamily="2" charset="-122"/>
                <a:sym typeface="+mn-ea"/>
              </a:rPr>
              <a:t>报销时</a:t>
            </a:r>
            <a:r>
              <a:rPr lang="zh-CN" altLang="zh-CN" sz="2000" noProof="0" dirty="0">
                <a:ln>
                  <a:noFill/>
                </a:ln>
                <a:effectLst/>
                <a:uLnTx/>
                <a:uFillTx/>
                <a:latin typeface="Arial" panose="020B0604020202020204" pitchFamily="34" charset="0"/>
                <a:ea typeface="宋体" panose="02010600030101010101" pitchFamily="2" charset="-122"/>
                <a:sym typeface="+mn-ea"/>
              </a:rPr>
              <a:t>凡不能相互印证的，不能按野外考察标准执行。</a:t>
            </a:r>
            <a:r>
              <a:rPr lang="zh-CN" altLang="en-US" sz="2000" noProof="0" dirty="0">
                <a:ln>
                  <a:noFill/>
                </a:ln>
                <a:solidFill>
                  <a:srgbClr val="00B0F0"/>
                </a:solidFill>
                <a:effectLst/>
                <a:uLnTx/>
                <a:uFillTx/>
                <a:latin typeface="Arial" panose="020B0604020202020204" pitchFamily="34" charset="0"/>
                <a:ea typeface="宋体" panose="02010600030101010101" pitchFamily="2" charset="-122"/>
                <a:sym typeface="+mn-ea"/>
              </a:rPr>
              <a:t>（报销时需提供详细调研日志及调研图片）</a:t>
            </a:r>
            <a:endParaRPr lang="en-US" altLang="zh-CN" sz="2000" kern="0" noProof="0" dirty="0" smtClean="0">
              <a:ln>
                <a:noFill/>
              </a:ln>
              <a:solidFill>
                <a:schemeClr val="tx1"/>
              </a:solidFill>
              <a:effectLst/>
              <a:uLnTx/>
              <a:uFillTx/>
              <a:latin typeface="+mn-ea"/>
              <a:ea typeface="+mn-ea"/>
              <a:cs typeface="+mn-ea"/>
              <a:sym typeface="+mn-ea"/>
            </a:endParaRPr>
          </a:p>
        </p:txBody>
      </p:sp>
      <p:sp>
        <p:nvSpPr>
          <p:cNvPr id="2" name="文本框 1"/>
          <p:cNvSpPr txBox="1"/>
          <p:nvPr/>
        </p:nvSpPr>
        <p:spPr>
          <a:xfrm>
            <a:off x="1002030" y="273685"/>
            <a:ext cx="2937510" cy="570865"/>
          </a:xfrm>
          <a:prstGeom prst="rect">
            <a:avLst/>
          </a:prstGeom>
          <a:noFill/>
        </p:spPr>
        <p:txBody>
          <a:bodyPr wrap="none" rtlCol="0" anchor="t">
            <a:spAutoFit/>
          </a:bodyPr>
          <a:p>
            <a:r>
              <a:rPr lang="zh-CN" altLang="en-US" sz="2400" dirty="0">
                <a:solidFill>
                  <a:srgbClr val="FF0000"/>
                </a:solidFill>
                <a:sym typeface="+mn-ea"/>
              </a:rPr>
              <a:t>国内差旅费报销指南</a:t>
            </a:r>
            <a:endParaRPr lang="zh-CN" altLang="en-US" sz="2400" dirty="0">
              <a:solidFill>
                <a:srgbClr val="FF0000"/>
              </a:solidFill>
              <a:sym typeface="+mn-ea"/>
            </a:endParaRPr>
          </a:p>
        </p:txBody>
      </p:sp>
    </p:spTree>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90525" y="1195070"/>
            <a:ext cx="8481060" cy="4874895"/>
          </a:xfrm>
          <a:prstGeom prst="rect">
            <a:avLst/>
          </a:prstGeom>
          <a:noFill/>
        </p:spPr>
        <p:txBody>
          <a:bodyPr wrap="square" rtlCol="0" anchor="t">
            <a:spAutoFit/>
          </a:bodyPr>
          <a:p>
            <a:pPr algn="l">
              <a:lnSpc>
                <a:spcPts val="3000"/>
              </a:lnSpc>
              <a:spcBef>
                <a:spcPts val="0"/>
              </a:spcBef>
            </a:pPr>
            <a:r>
              <a:rPr lang="en-US" altLang="zh-CN" sz="2400" kern="0" noProof="0" dirty="0" smtClean="0">
                <a:ln>
                  <a:noFill/>
                </a:ln>
                <a:solidFill>
                  <a:srgbClr val="00B0F0"/>
                </a:solidFill>
                <a:effectLst/>
                <a:uLnTx/>
                <a:uFillTx/>
                <a:latin typeface="+mj-lt"/>
                <a:ea typeface="+mj-ea"/>
                <a:cs typeface="+mj-cs"/>
                <a:sym typeface="+mn-ea"/>
              </a:rPr>
              <a:t>        </a:t>
            </a:r>
            <a:r>
              <a:rPr lang="en-US" altLang="zh-CN"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十、报销管理</a:t>
            </a:r>
            <a:endParaRPr lang="zh-CN" altLang="en-US"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endParaRPr>
          </a:p>
          <a:p>
            <a:pPr algn="l">
              <a:lnSpc>
                <a:spcPts val="3500"/>
              </a:lnSpc>
              <a:spcBef>
                <a:spcPts val="0"/>
              </a:spcBef>
            </a:pPr>
            <a:r>
              <a:rPr lang="en-US" altLang="zh-CN" sz="2000" kern="0" noProof="0" dirty="0" smtClean="0">
                <a:ln>
                  <a:noFill/>
                </a:ln>
                <a:solidFill>
                  <a:srgbClr val="00B0F0"/>
                </a:solidFill>
                <a:effectLst/>
                <a:uLnTx/>
                <a:uFillTx/>
                <a:latin typeface="+mn-ea"/>
                <a:ea typeface="+mn-ea"/>
                <a:cs typeface="+mn-ea"/>
                <a:sym typeface="+mn-ea"/>
              </a:rPr>
              <a:t>1.</a:t>
            </a:r>
            <a:r>
              <a:rPr sz="2000" kern="0" noProof="0" dirty="0" smtClean="0">
                <a:ln>
                  <a:noFill/>
                </a:ln>
                <a:solidFill>
                  <a:srgbClr val="00B0F0"/>
                </a:solidFill>
                <a:effectLst/>
                <a:uLnTx/>
                <a:uFillTx/>
                <a:latin typeface="+mn-ea"/>
                <a:ea typeface="+mn-ea"/>
                <a:cs typeface="+mn-ea"/>
                <a:sym typeface="+mn-ea"/>
              </a:rPr>
              <a:t>因公外出属于自定行程的</a:t>
            </a:r>
            <a:endParaRPr sz="2000" kern="0" noProof="0" dirty="0" smtClean="0">
              <a:ln>
                <a:noFill/>
              </a:ln>
              <a:solidFill>
                <a:srgbClr val="00B0F0"/>
              </a:solidFill>
              <a:effectLst/>
              <a:uLnTx/>
              <a:uFillTx/>
              <a:latin typeface="+mn-ea"/>
              <a:ea typeface="+mn-ea"/>
              <a:cs typeface="+mn-ea"/>
              <a:sym typeface="+mn-ea"/>
            </a:endParaRPr>
          </a:p>
          <a:p>
            <a:pPr algn="l">
              <a:lnSpc>
                <a:spcPts val="3500"/>
              </a:lnSpc>
              <a:spcBef>
                <a:spcPts val="0"/>
              </a:spcBef>
            </a:pPr>
            <a:r>
              <a:rPr sz="2000" kern="0" noProof="0" dirty="0" smtClean="0">
                <a:ln>
                  <a:noFill/>
                </a:ln>
                <a:solidFill>
                  <a:schemeClr val="tx1"/>
                </a:solidFill>
                <a:effectLst/>
                <a:uLnTx/>
                <a:uFillTx/>
                <a:latin typeface="+mn-ea"/>
                <a:ea typeface="+mn-ea"/>
                <a:cs typeface="+mn-ea"/>
                <a:sym typeface="+mn-ea"/>
              </a:rPr>
              <a:t>须在请假审批表出差事由栏注明每天的具体行程。未经审批的行程，所发生的相关费用一律不予报销。</a:t>
            </a:r>
            <a:endParaRPr sz="2000" kern="0" noProof="0" dirty="0" smtClean="0">
              <a:ln>
                <a:noFill/>
              </a:ln>
              <a:solidFill>
                <a:schemeClr val="tx1"/>
              </a:solidFill>
              <a:effectLst/>
              <a:uLnTx/>
              <a:uFillTx/>
              <a:latin typeface="+mn-ea"/>
              <a:ea typeface="+mn-ea"/>
              <a:cs typeface="+mn-ea"/>
              <a:sym typeface="+mn-ea"/>
            </a:endParaRPr>
          </a:p>
          <a:p>
            <a:pPr algn="l">
              <a:lnSpc>
                <a:spcPts val="3500"/>
              </a:lnSpc>
              <a:spcBef>
                <a:spcPts val="0"/>
              </a:spcBef>
            </a:pPr>
            <a:r>
              <a:rPr lang="en-US" sz="2000" kern="0" noProof="0" dirty="0" smtClean="0">
                <a:ln>
                  <a:noFill/>
                </a:ln>
                <a:solidFill>
                  <a:srgbClr val="00B0F0"/>
                </a:solidFill>
                <a:effectLst/>
                <a:uLnTx/>
                <a:uFillTx/>
                <a:latin typeface="+mn-ea"/>
                <a:ea typeface="+mn-ea"/>
                <a:cs typeface="+mn-ea"/>
                <a:sym typeface="+mn-ea"/>
              </a:rPr>
              <a:t>2.</a:t>
            </a:r>
            <a:r>
              <a:rPr sz="2000" kern="0" noProof="0" dirty="0" smtClean="0">
                <a:ln>
                  <a:noFill/>
                </a:ln>
                <a:solidFill>
                  <a:srgbClr val="00B0F0"/>
                </a:solidFill>
                <a:effectLst/>
                <a:uLnTx/>
                <a:uFillTx/>
                <a:latin typeface="+mn-ea"/>
                <a:ea typeface="+mn-ea"/>
                <a:cs typeface="+mn-ea"/>
                <a:sym typeface="+mn-ea"/>
              </a:rPr>
              <a:t>差旅中涉及退休人员、临聘人员、学生和校外人员的</a:t>
            </a:r>
            <a:endParaRPr sz="2000" kern="0" noProof="0" dirty="0" smtClean="0">
              <a:ln>
                <a:noFill/>
              </a:ln>
              <a:solidFill>
                <a:srgbClr val="00B0F0"/>
              </a:solidFill>
              <a:effectLst/>
              <a:uLnTx/>
              <a:uFillTx/>
              <a:latin typeface="+mn-ea"/>
              <a:ea typeface="+mn-ea"/>
              <a:cs typeface="+mn-ea"/>
              <a:sym typeface="+mn-ea"/>
            </a:endParaRPr>
          </a:p>
          <a:p>
            <a:pPr algn="l">
              <a:lnSpc>
                <a:spcPts val="3500"/>
              </a:lnSpc>
              <a:spcBef>
                <a:spcPts val="0"/>
              </a:spcBef>
            </a:pPr>
            <a:r>
              <a:rPr sz="2000" kern="0" noProof="0" dirty="0" smtClean="0">
                <a:ln>
                  <a:noFill/>
                </a:ln>
                <a:solidFill>
                  <a:schemeClr val="tx1"/>
                </a:solidFill>
                <a:effectLst/>
                <a:uLnTx/>
                <a:uFillTx/>
                <a:latin typeface="+mn-ea"/>
                <a:ea typeface="+mn-ea"/>
                <a:cs typeface="+mn-ea"/>
                <a:sym typeface="+mn-ea"/>
              </a:rPr>
              <a:t>报销差旅费用时须提供《西北师范大学出差（请假）审批表》或相关说明，</a:t>
            </a:r>
            <a:r>
              <a:rPr lang="zh-CN" sz="2000" kern="0" noProof="0" dirty="0" smtClean="0">
                <a:ln>
                  <a:noFill/>
                </a:ln>
                <a:solidFill>
                  <a:schemeClr val="tx1"/>
                </a:solidFill>
                <a:effectLst/>
                <a:uLnTx/>
                <a:uFillTx/>
                <a:latin typeface="+mn-ea"/>
                <a:ea typeface="+mn-ea"/>
                <a:cs typeface="+mn-ea"/>
                <a:sym typeface="+mn-ea"/>
              </a:rPr>
              <a:t>公务差旅</a:t>
            </a:r>
            <a:r>
              <a:rPr sz="2000" kern="0" noProof="0" dirty="0" smtClean="0">
                <a:ln>
                  <a:noFill/>
                </a:ln>
                <a:solidFill>
                  <a:schemeClr val="tx1"/>
                </a:solidFill>
                <a:effectLst/>
                <a:uLnTx/>
                <a:uFillTx/>
                <a:latin typeface="+mn-ea"/>
                <a:ea typeface="+mn-ea"/>
                <a:cs typeface="+mn-ea"/>
                <a:sym typeface="+mn-ea"/>
              </a:rPr>
              <a:t>由各单位主要负责人审批</a:t>
            </a:r>
            <a:r>
              <a:rPr lang="zh-CN" sz="2000" kern="0" noProof="0" dirty="0" smtClean="0">
                <a:ln>
                  <a:noFill/>
                </a:ln>
                <a:solidFill>
                  <a:schemeClr val="tx1"/>
                </a:solidFill>
                <a:effectLst/>
                <a:uLnTx/>
                <a:uFillTx/>
                <a:latin typeface="+mn-ea"/>
                <a:ea typeface="+mn-ea"/>
                <a:cs typeface="+mn-ea"/>
                <a:sym typeface="+mn-ea"/>
              </a:rPr>
              <a:t>；科研差旅由项目负责人审批。</a:t>
            </a:r>
            <a:endParaRPr sz="2000" kern="0" noProof="0" dirty="0" smtClean="0">
              <a:ln>
                <a:noFill/>
              </a:ln>
              <a:solidFill>
                <a:schemeClr val="tx1"/>
              </a:solidFill>
              <a:effectLst/>
              <a:uLnTx/>
              <a:uFillTx/>
              <a:latin typeface="+mn-ea"/>
              <a:ea typeface="+mn-ea"/>
              <a:cs typeface="+mn-ea"/>
              <a:sym typeface="+mn-ea"/>
            </a:endParaRPr>
          </a:p>
          <a:p>
            <a:pPr algn="l">
              <a:lnSpc>
                <a:spcPts val="3500"/>
              </a:lnSpc>
              <a:spcBef>
                <a:spcPts val="0"/>
              </a:spcBef>
            </a:pPr>
            <a:r>
              <a:rPr lang="en-US" sz="2000" kern="0" noProof="0" dirty="0" smtClean="0">
                <a:ln>
                  <a:noFill/>
                </a:ln>
                <a:solidFill>
                  <a:srgbClr val="00B0F0"/>
                </a:solidFill>
                <a:effectLst/>
                <a:uLnTx/>
                <a:uFillTx/>
                <a:latin typeface="+mn-ea"/>
                <a:ea typeface="+mn-ea"/>
                <a:cs typeface="+mn-ea"/>
                <a:sym typeface="+mn-ea"/>
              </a:rPr>
              <a:t>3.</a:t>
            </a:r>
            <a:r>
              <a:rPr sz="2000" kern="0" noProof="0" dirty="0" smtClean="0">
                <a:ln>
                  <a:noFill/>
                </a:ln>
                <a:solidFill>
                  <a:srgbClr val="00B0F0"/>
                </a:solidFill>
                <a:effectLst/>
                <a:uLnTx/>
                <a:uFillTx/>
                <a:latin typeface="+mn-ea"/>
                <a:ea typeface="+mn-ea"/>
                <a:cs typeface="+mn-ea"/>
                <a:sym typeface="+mn-ea"/>
              </a:rPr>
              <a:t>学校统一安排的挂职、扶贫、借调等到其他地方长期工作的</a:t>
            </a:r>
            <a:endParaRPr sz="2000" kern="0" noProof="0" dirty="0" smtClean="0">
              <a:ln>
                <a:noFill/>
              </a:ln>
              <a:solidFill>
                <a:srgbClr val="00B0F0"/>
              </a:solidFill>
              <a:effectLst/>
              <a:uLnTx/>
              <a:uFillTx/>
              <a:latin typeface="+mn-ea"/>
              <a:ea typeface="+mn-ea"/>
              <a:cs typeface="+mn-ea"/>
              <a:sym typeface="+mn-ea"/>
            </a:endParaRPr>
          </a:p>
          <a:p>
            <a:pPr algn="l">
              <a:lnSpc>
                <a:spcPts val="3500"/>
              </a:lnSpc>
              <a:spcBef>
                <a:spcPts val="0"/>
              </a:spcBef>
            </a:pPr>
            <a:r>
              <a:rPr sz="2000" kern="0" noProof="0" dirty="0" smtClean="0">
                <a:ln>
                  <a:noFill/>
                </a:ln>
                <a:solidFill>
                  <a:schemeClr val="tx1"/>
                </a:solidFill>
                <a:effectLst/>
                <a:uLnTx/>
                <a:uFillTx/>
                <a:latin typeface="+mn-ea"/>
                <a:ea typeface="+mn-ea"/>
                <a:cs typeface="+mn-ea"/>
                <a:sym typeface="+mn-ea"/>
              </a:rPr>
              <a:t>经批准报销的往返工作地的差旅费用，按差旅费标准执行。对方单位未提供住宿的，住宿费凭租房合同和租房发票在学校规定的标准内据实报销。</a:t>
            </a:r>
            <a:endParaRPr sz="2000" kern="0" noProof="0" dirty="0" smtClean="0">
              <a:ln>
                <a:noFill/>
              </a:ln>
              <a:solidFill>
                <a:schemeClr val="tx1"/>
              </a:solidFill>
              <a:effectLst/>
              <a:uLnTx/>
              <a:uFillTx/>
              <a:latin typeface="+mn-ea"/>
              <a:ea typeface="+mn-ea"/>
              <a:cs typeface="+mn-ea"/>
              <a:sym typeface="+mn-ea"/>
            </a:endParaRPr>
          </a:p>
          <a:p>
            <a:pPr algn="l">
              <a:lnSpc>
                <a:spcPts val="2800"/>
              </a:lnSpc>
              <a:spcBef>
                <a:spcPts val="0"/>
              </a:spcBef>
            </a:pPr>
            <a:endParaRPr lang="en-US" altLang="zh-CN" sz="2000" kern="0" noProof="0" dirty="0" smtClean="0">
              <a:ln>
                <a:noFill/>
              </a:ln>
              <a:solidFill>
                <a:schemeClr val="tx1"/>
              </a:solidFill>
              <a:effectLst/>
              <a:uLnTx/>
              <a:uFillTx/>
              <a:latin typeface="+mn-ea"/>
              <a:ea typeface="+mn-ea"/>
              <a:cs typeface="+mn-ea"/>
              <a:sym typeface="+mn-ea"/>
            </a:endParaRPr>
          </a:p>
        </p:txBody>
      </p:sp>
      <p:sp>
        <p:nvSpPr>
          <p:cNvPr id="2" name="文本框 1"/>
          <p:cNvSpPr txBox="1"/>
          <p:nvPr/>
        </p:nvSpPr>
        <p:spPr>
          <a:xfrm>
            <a:off x="1002030" y="273685"/>
            <a:ext cx="2937510" cy="570865"/>
          </a:xfrm>
          <a:prstGeom prst="rect">
            <a:avLst/>
          </a:prstGeom>
          <a:noFill/>
        </p:spPr>
        <p:txBody>
          <a:bodyPr wrap="none" rtlCol="0" anchor="t">
            <a:spAutoFit/>
          </a:bodyPr>
          <a:p>
            <a:r>
              <a:rPr lang="zh-CN" altLang="en-US" sz="2400" dirty="0">
                <a:solidFill>
                  <a:srgbClr val="FF0000"/>
                </a:solidFill>
                <a:sym typeface="+mn-ea"/>
              </a:rPr>
              <a:t>国内差旅费报销指南</a:t>
            </a:r>
            <a:endParaRPr lang="zh-CN" altLang="en-US" sz="2400" dirty="0">
              <a:solidFill>
                <a:srgbClr val="FF0000"/>
              </a:solidFill>
              <a:sym typeface="+mn-ea"/>
            </a:endParaRPr>
          </a:p>
        </p:txBody>
      </p:sp>
    </p:spTree>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p:cNvSpPr>
          <p:nvPr>
            <p:ph type="ctrTitle"/>
          </p:nvPr>
        </p:nvSpPr>
        <p:spPr>
          <a:xfrm>
            <a:off x="278130" y="1702435"/>
            <a:ext cx="8641715" cy="4648200"/>
          </a:xfrm>
        </p:spPr>
        <p:txBody>
          <a:bodyPr wrap="square" lIns="91440" tIns="45720" rIns="91440" bIns="45720" anchor="t"/>
          <a:lstStyle>
            <a:lvl1pPr lvl="0">
              <a:defRPr/>
            </a:lvl1pPr>
          </a:lstStyle>
          <a:p>
            <a:pPr lvl="0" algn="l" latinLnBrk="0">
              <a:lnSpc>
                <a:spcPts val="3800"/>
              </a:lnSpc>
            </a:pPr>
            <a:r>
              <a:rPr lang="zh-CN" altLang="en-US" sz="2000" b="1" dirty="0">
                <a:solidFill>
                  <a:srgbClr val="FF0000"/>
                </a:solidFill>
              </a:rPr>
              <a:t>       </a:t>
            </a:r>
            <a:r>
              <a:rPr lang="en-US" altLang="zh-CN" sz="2000" b="1" dirty="0"/>
              <a:t>  学校对货币资金支付按照“依据预算、分级授权、责任明确、过程监管”的原则实行申报和支付逐级授权审批制度。</a:t>
            </a:r>
            <a:br>
              <a:rPr lang="zh-CN" altLang="zh-CN" sz="2000" dirty="0"/>
            </a:br>
            <a:br>
              <a:rPr lang="zh-CN" altLang="zh-CN" sz="2000" dirty="0"/>
            </a:br>
            <a:br>
              <a:rPr lang="zh-CN"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7170"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报销审批</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3" name="文本框 2"/>
          <p:cNvSpPr txBox="1"/>
          <p:nvPr/>
        </p:nvSpPr>
        <p:spPr>
          <a:xfrm>
            <a:off x="2032000" y="2803208"/>
            <a:ext cx="5080000" cy="583565"/>
          </a:xfrm>
          <a:prstGeom prst="rect">
            <a:avLst/>
          </a:prstGeom>
          <a:noFill/>
          <a:ln w="9525">
            <a:noFill/>
          </a:ln>
        </p:spPr>
        <p:txBody>
          <a:bodyPr>
            <a:spAutoFit/>
          </a:bodyPr>
          <a:p>
            <a:pPr marL="0" indent="0" algn="ctr"/>
            <a:endParaRPr lang="zh-CN" sz="1600" b="1">
              <a:latin typeface="Calibri" panose="020F0502020204030204" pitchFamily="34" charset="0"/>
              <a:ea typeface="宋体" panose="02010600030101010101" pitchFamily="2" charset="-122"/>
            </a:endParaRPr>
          </a:p>
          <a:p>
            <a:pPr marL="0" indent="0" algn="ctr"/>
            <a:r>
              <a:rPr lang="zh-CN" sz="1600" b="1">
                <a:latin typeface="Calibri" panose="020F0502020204030204" pitchFamily="34" charset="0"/>
                <a:ea typeface="宋体" panose="02010600030101010101" pitchFamily="2" charset="-122"/>
              </a:rPr>
              <a:t>财务报销审签</a:t>
            </a:r>
            <a:r>
              <a:rPr lang="en-US" sz="1600" b="1">
                <a:latin typeface="Calibri" panose="020F0502020204030204" pitchFamily="34" charset="0"/>
                <a:ea typeface="宋体" panose="02010600030101010101" pitchFamily="2" charset="-122"/>
                <a:cs typeface="Times New Roman" panose="02020603050405020304" charset="0"/>
              </a:rPr>
              <a:t>——</a:t>
            </a:r>
            <a:r>
              <a:rPr lang="zh-CN" sz="1600" b="1">
                <a:latin typeface="Calibri" panose="020F0502020204030204" pitchFamily="34" charset="0"/>
                <a:ea typeface="宋体" panose="02010600030101010101" pitchFamily="2" charset="-122"/>
              </a:rPr>
              <a:t>申报审批环节</a:t>
            </a:r>
            <a:r>
              <a:rPr lang="en-US" sz="1600" b="1">
                <a:latin typeface="Calibri" panose="020F0502020204030204" pitchFamily="34" charset="0"/>
                <a:ea typeface="宋体" panose="02010600030101010101" pitchFamily="2" charset="-122"/>
                <a:cs typeface="Times New Roman" panose="02020603050405020304" charset="0"/>
              </a:rPr>
              <a:t>·</a:t>
            </a:r>
            <a:r>
              <a:rPr lang="zh-CN" sz="1600" b="1">
                <a:ea typeface="宋体" panose="02010600030101010101" pitchFamily="2" charset="-122"/>
              </a:rPr>
              <a:t>常规事项审批</a:t>
            </a:r>
            <a:endParaRPr lang="zh-CN" altLang="en-US"/>
          </a:p>
        </p:txBody>
      </p:sp>
      <p:graphicFrame>
        <p:nvGraphicFramePr>
          <p:cNvPr id="4" name="表格 3"/>
          <p:cNvGraphicFramePr/>
          <p:nvPr/>
        </p:nvGraphicFramePr>
        <p:xfrm>
          <a:off x="975360" y="4190365"/>
          <a:ext cx="6833235" cy="1328420"/>
        </p:xfrm>
        <a:graphic>
          <a:graphicData uri="http://schemas.openxmlformats.org/drawingml/2006/table">
            <a:tbl>
              <a:tblPr firstRow="1" bandRow="1">
                <a:tableStyleId>{5940675A-B579-460E-94D1-54222C63F5DA}</a:tableStyleId>
              </a:tblPr>
              <a:tblGrid>
                <a:gridCol w="982980"/>
                <a:gridCol w="5850255"/>
              </a:tblGrid>
              <a:tr h="481965">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金额标准</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审批人</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46455">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0起点</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90525" y="1195070"/>
            <a:ext cx="8481060" cy="4964430"/>
          </a:xfrm>
          <a:prstGeom prst="rect">
            <a:avLst/>
          </a:prstGeom>
          <a:noFill/>
        </p:spPr>
        <p:txBody>
          <a:bodyPr wrap="square" rtlCol="0" anchor="t">
            <a:spAutoFit/>
          </a:bodyPr>
          <a:p>
            <a:pPr algn="l">
              <a:lnSpc>
                <a:spcPts val="3000"/>
              </a:lnSpc>
              <a:spcBef>
                <a:spcPts val="0"/>
              </a:spcBef>
            </a:pPr>
            <a:r>
              <a:rPr lang="en-US" altLang="zh-CN" sz="2400" kern="0" noProof="0" dirty="0" smtClean="0">
                <a:ln>
                  <a:noFill/>
                </a:ln>
                <a:solidFill>
                  <a:srgbClr val="00B0F0"/>
                </a:solidFill>
                <a:effectLst/>
                <a:uLnTx/>
                <a:uFillTx/>
                <a:latin typeface="+mj-lt"/>
                <a:ea typeface="+mj-ea"/>
                <a:cs typeface="+mj-cs"/>
                <a:sym typeface="+mn-ea"/>
              </a:rPr>
              <a:t>        </a:t>
            </a:r>
            <a:r>
              <a:rPr lang="en-US" altLang="zh-CN"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十、报销管理</a:t>
            </a:r>
            <a:endParaRPr lang="zh-CN" altLang="en-US" sz="2400" kern="0" noProof="0" dirty="0" smtClean="0">
              <a:ln>
                <a:noFill/>
              </a:ln>
              <a:solidFill>
                <a:srgbClr val="00B0F0"/>
              </a:solidFill>
              <a:effectLst/>
              <a:uLnTx/>
              <a:uFillTx/>
              <a:latin typeface="楷体" panose="02010609060101010101" pitchFamily="49" charset="-122"/>
              <a:ea typeface="楷体" panose="02010609060101010101" pitchFamily="49" charset="-122"/>
              <a:cs typeface="楷体" panose="02010609060101010101" pitchFamily="49" charset="-122"/>
              <a:sym typeface="+mn-ea"/>
            </a:endParaRPr>
          </a:p>
          <a:p>
            <a:pPr algn="l">
              <a:lnSpc>
                <a:spcPts val="3500"/>
              </a:lnSpc>
              <a:spcBef>
                <a:spcPts val="0"/>
              </a:spcBef>
            </a:pPr>
            <a:r>
              <a:rPr lang="en-US" altLang="zh-CN" sz="2000" kern="0" noProof="0" dirty="0" smtClean="0">
                <a:ln>
                  <a:noFill/>
                </a:ln>
                <a:solidFill>
                  <a:srgbClr val="00B0F0"/>
                </a:solidFill>
                <a:effectLst/>
                <a:uLnTx/>
                <a:uFillTx/>
                <a:latin typeface="+mn-ea"/>
                <a:ea typeface="+mn-ea"/>
                <a:cs typeface="+mn-ea"/>
                <a:sym typeface="+mn-ea"/>
              </a:rPr>
              <a:t>4.</a:t>
            </a:r>
            <a:r>
              <a:rPr sz="2000" kern="0" noProof="0" dirty="0" smtClean="0">
                <a:ln>
                  <a:noFill/>
                </a:ln>
                <a:solidFill>
                  <a:srgbClr val="00B0F0"/>
                </a:solidFill>
                <a:effectLst/>
                <a:uLnTx/>
                <a:uFillTx/>
                <a:latin typeface="+mn-ea"/>
                <a:ea typeface="+mn-ea"/>
                <a:cs typeface="+mn-ea"/>
                <a:sym typeface="+mn-ea"/>
              </a:rPr>
              <a:t>出差当天返回的</a:t>
            </a:r>
            <a:endParaRPr sz="2000" kern="0" noProof="0" dirty="0" smtClean="0">
              <a:ln>
                <a:noFill/>
              </a:ln>
              <a:effectLst/>
              <a:uLnTx/>
              <a:uFillTx/>
              <a:latin typeface="+mn-ea"/>
              <a:ea typeface="+mn-ea"/>
              <a:cs typeface="+mn-ea"/>
              <a:sym typeface="+mn-ea"/>
            </a:endParaRPr>
          </a:p>
          <a:p>
            <a:pPr algn="l">
              <a:lnSpc>
                <a:spcPts val="3500"/>
              </a:lnSpc>
              <a:spcBef>
                <a:spcPts val="0"/>
              </a:spcBef>
            </a:pPr>
            <a:r>
              <a:rPr sz="2000" kern="0" noProof="0" dirty="0" smtClean="0">
                <a:ln>
                  <a:noFill/>
                </a:ln>
                <a:solidFill>
                  <a:schemeClr val="tx1"/>
                </a:solidFill>
                <a:effectLst/>
                <a:uLnTx/>
                <a:uFillTx/>
                <a:latin typeface="+mn-ea"/>
                <a:ea typeface="+mn-ea"/>
                <a:cs typeface="+mn-ea"/>
                <a:sym typeface="+mn-ea"/>
              </a:rPr>
              <a:t>城市间交通费凭据报销，伙食补助费、市内交通费按出差目的地标准报销。</a:t>
            </a:r>
            <a:endParaRPr sz="2000" kern="0" noProof="0" dirty="0" smtClean="0">
              <a:ln>
                <a:noFill/>
              </a:ln>
              <a:solidFill>
                <a:schemeClr val="tx1"/>
              </a:solidFill>
              <a:effectLst/>
              <a:uLnTx/>
              <a:uFillTx/>
              <a:latin typeface="+mn-ea"/>
              <a:ea typeface="+mn-ea"/>
              <a:cs typeface="+mn-ea"/>
              <a:sym typeface="+mn-ea"/>
            </a:endParaRPr>
          </a:p>
          <a:p>
            <a:pPr algn="l">
              <a:lnSpc>
                <a:spcPts val="3500"/>
              </a:lnSpc>
              <a:spcBef>
                <a:spcPts val="0"/>
              </a:spcBef>
            </a:pPr>
            <a:r>
              <a:rPr lang="en-US" sz="2000" kern="0" noProof="0" dirty="0" smtClean="0">
                <a:ln>
                  <a:noFill/>
                </a:ln>
                <a:solidFill>
                  <a:srgbClr val="00B0F0"/>
                </a:solidFill>
                <a:effectLst/>
                <a:uLnTx/>
                <a:uFillTx/>
                <a:latin typeface="+mn-ea"/>
                <a:ea typeface="+mn-ea"/>
                <a:cs typeface="+mn-ea"/>
                <a:sym typeface="+mn-ea"/>
              </a:rPr>
              <a:t>5.</a:t>
            </a:r>
            <a:r>
              <a:rPr lang="zh-CN" altLang="en-US" sz="2000" kern="0" noProof="0" dirty="0" smtClean="0">
                <a:ln>
                  <a:noFill/>
                </a:ln>
                <a:solidFill>
                  <a:srgbClr val="00B0F0"/>
                </a:solidFill>
                <a:effectLst/>
                <a:uLnTx/>
                <a:uFillTx/>
                <a:latin typeface="+mn-ea"/>
                <a:ea typeface="+mn-ea"/>
                <a:cs typeface="+mn-ea"/>
                <a:sym typeface="+mn-ea"/>
              </a:rPr>
              <a:t>出差借款</a:t>
            </a:r>
            <a:endParaRPr lang="en-US" sz="2000" kern="0" noProof="0" dirty="0" smtClean="0">
              <a:ln>
                <a:noFill/>
              </a:ln>
              <a:solidFill>
                <a:srgbClr val="00B0F0"/>
              </a:solidFill>
              <a:effectLst/>
              <a:uLnTx/>
              <a:uFillTx/>
              <a:latin typeface="+mn-ea"/>
              <a:ea typeface="+mn-ea"/>
              <a:cs typeface="+mn-ea"/>
              <a:sym typeface="+mn-ea"/>
            </a:endParaRPr>
          </a:p>
          <a:p>
            <a:pPr algn="l">
              <a:lnSpc>
                <a:spcPts val="3500"/>
              </a:lnSpc>
              <a:spcBef>
                <a:spcPts val="0"/>
              </a:spcBef>
            </a:pPr>
            <a:r>
              <a:rPr sz="2000" kern="0" noProof="0" dirty="0" smtClean="0">
                <a:ln>
                  <a:noFill/>
                </a:ln>
                <a:solidFill>
                  <a:schemeClr val="tx1"/>
                </a:solidFill>
                <a:effectLst/>
                <a:uLnTx/>
                <a:uFillTx/>
                <a:latin typeface="+mn-ea"/>
                <a:ea typeface="+mn-ea"/>
                <a:cs typeface="+mn-ea"/>
                <a:sym typeface="+mn-ea"/>
              </a:rPr>
              <a:t>原则上不</a:t>
            </a:r>
            <a:r>
              <a:rPr lang="zh-CN" sz="2000" kern="0" noProof="0" dirty="0" smtClean="0">
                <a:ln>
                  <a:noFill/>
                </a:ln>
                <a:solidFill>
                  <a:schemeClr val="tx1"/>
                </a:solidFill>
                <a:effectLst/>
                <a:uLnTx/>
                <a:uFillTx/>
                <a:latin typeface="+mn-ea"/>
                <a:ea typeface="+mn-ea"/>
                <a:cs typeface="+mn-ea"/>
                <a:sym typeface="+mn-ea"/>
              </a:rPr>
              <a:t>予借款，住宿费、机票费、会议培训费等应按规定用公务卡结算。野外科考、学生实习等无法使用公务卡结算的出差事项，可根据出差地点、人数、天数等因素合理预计借款。</a:t>
            </a:r>
            <a:endParaRPr lang="zh-CN" sz="2000" kern="0" noProof="0" dirty="0" smtClean="0">
              <a:ln>
                <a:noFill/>
              </a:ln>
              <a:solidFill>
                <a:schemeClr val="tx1"/>
              </a:solidFill>
              <a:effectLst/>
              <a:uLnTx/>
              <a:uFillTx/>
              <a:latin typeface="+mn-ea"/>
              <a:ea typeface="+mn-ea"/>
              <a:cs typeface="+mn-ea"/>
              <a:sym typeface="+mn-ea"/>
            </a:endParaRPr>
          </a:p>
          <a:p>
            <a:pPr algn="l">
              <a:lnSpc>
                <a:spcPts val="3500"/>
              </a:lnSpc>
              <a:spcBef>
                <a:spcPts val="0"/>
              </a:spcBef>
            </a:pPr>
            <a:r>
              <a:rPr lang="en-US" sz="2000" kern="0" noProof="0" dirty="0" smtClean="0">
                <a:ln>
                  <a:noFill/>
                </a:ln>
                <a:solidFill>
                  <a:srgbClr val="00B0F0"/>
                </a:solidFill>
                <a:effectLst/>
                <a:uLnTx/>
                <a:uFillTx/>
                <a:latin typeface="+mn-ea"/>
                <a:ea typeface="+mn-ea"/>
                <a:cs typeface="+mn-ea"/>
                <a:sym typeface="+mn-ea"/>
              </a:rPr>
              <a:t>6.</a:t>
            </a:r>
            <a:r>
              <a:rPr lang="zh-CN" altLang="en-US" sz="2000" kern="0" noProof="0" dirty="0" smtClean="0">
                <a:ln>
                  <a:noFill/>
                </a:ln>
                <a:solidFill>
                  <a:srgbClr val="00B0F0"/>
                </a:solidFill>
                <a:effectLst/>
                <a:uLnTx/>
                <a:uFillTx/>
                <a:latin typeface="+mn-ea"/>
                <a:ea typeface="+mn-ea"/>
                <a:cs typeface="+mn-ea"/>
                <a:sym typeface="+mn-ea"/>
              </a:rPr>
              <a:t>报销要求</a:t>
            </a:r>
            <a:endParaRPr lang="en-US" sz="2000" kern="0" noProof="0" dirty="0" smtClean="0">
              <a:ln>
                <a:noFill/>
              </a:ln>
              <a:solidFill>
                <a:srgbClr val="00B0F0"/>
              </a:solidFill>
              <a:effectLst/>
              <a:uLnTx/>
              <a:uFillTx/>
              <a:latin typeface="+mn-ea"/>
              <a:ea typeface="+mn-ea"/>
              <a:cs typeface="+mn-ea"/>
              <a:sym typeface="+mn-ea"/>
            </a:endParaRPr>
          </a:p>
          <a:p>
            <a:pPr algn="l">
              <a:lnSpc>
                <a:spcPts val="3500"/>
              </a:lnSpc>
              <a:spcBef>
                <a:spcPts val="0"/>
              </a:spcBef>
            </a:pPr>
            <a:r>
              <a:rPr lang="zh-CN" altLang="en-US" sz="2000" kern="0" noProof="0" dirty="0" smtClean="0">
                <a:ln>
                  <a:noFill/>
                </a:ln>
                <a:solidFill>
                  <a:schemeClr val="tx1"/>
                </a:solidFill>
                <a:effectLst/>
                <a:uLnTx/>
                <a:uFillTx/>
                <a:latin typeface="+mn-ea"/>
                <a:ea typeface="+mn-ea"/>
                <a:cs typeface="+mn-ea"/>
                <a:sym typeface="+mn-ea"/>
              </a:rPr>
              <a:t>出差结束后应及时办理报销手续，所有票据需按出差任务集中一次报销，不得零星或分次报销。</a:t>
            </a:r>
            <a:endParaRPr lang="zh-CN" altLang="en-US" sz="2000" kern="0" noProof="0" dirty="0" smtClean="0">
              <a:ln>
                <a:noFill/>
              </a:ln>
              <a:solidFill>
                <a:schemeClr val="tx1"/>
              </a:solidFill>
              <a:effectLst/>
              <a:uLnTx/>
              <a:uFillTx/>
              <a:latin typeface="+mn-ea"/>
              <a:ea typeface="+mn-ea"/>
              <a:cs typeface="+mn-ea"/>
              <a:sym typeface="+mn-ea"/>
            </a:endParaRPr>
          </a:p>
          <a:p>
            <a:pPr algn="l">
              <a:lnSpc>
                <a:spcPts val="3500"/>
              </a:lnSpc>
              <a:spcBef>
                <a:spcPts val="0"/>
              </a:spcBef>
            </a:pPr>
            <a:endParaRPr lang="zh-CN" altLang="en-US" sz="2000" kern="0" noProof="0" dirty="0" smtClean="0">
              <a:ln>
                <a:noFill/>
              </a:ln>
              <a:solidFill>
                <a:schemeClr val="tx1"/>
              </a:solidFill>
              <a:effectLst/>
              <a:uLnTx/>
              <a:uFillTx/>
              <a:latin typeface="+mn-ea"/>
              <a:ea typeface="+mn-ea"/>
              <a:cs typeface="+mn-ea"/>
              <a:sym typeface="+mn-ea"/>
            </a:endParaRPr>
          </a:p>
        </p:txBody>
      </p:sp>
      <p:sp>
        <p:nvSpPr>
          <p:cNvPr id="2" name="文本框 1"/>
          <p:cNvSpPr txBox="1"/>
          <p:nvPr/>
        </p:nvSpPr>
        <p:spPr>
          <a:xfrm>
            <a:off x="1002030" y="273685"/>
            <a:ext cx="2937510" cy="570865"/>
          </a:xfrm>
          <a:prstGeom prst="rect">
            <a:avLst/>
          </a:prstGeom>
          <a:noFill/>
        </p:spPr>
        <p:txBody>
          <a:bodyPr wrap="none" rtlCol="0" anchor="t">
            <a:spAutoFit/>
          </a:bodyPr>
          <a:p>
            <a:r>
              <a:rPr lang="zh-CN" altLang="en-US" sz="2400" dirty="0">
                <a:solidFill>
                  <a:srgbClr val="FF0000"/>
                </a:solidFill>
                <a:sym typeface="+mn-ea"/>
              </a:rPr>
              <a:t>国内差旅费报销指南</a:t>
            </a:r>
            <a:endParaRPr lang="zh-CN" altLang="en-US" sz="2400" dirty="0">
              <a:solidFill>
                <a:srgbClr val="FF0000"/>
              </a:solidFill>
              <a:sym typeface="+mn-ea"/>
            </a:endParaRPr>
          </a:p>
        </p:txBody>
      </p:sp>
    </p:spTree>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ctrTitle"/>
          </p:nvPr>
        </p:nvSpPr>
        <p:spPr>
          <a:xfrm>
            <a:off x="0" y="1295400"/>
            <a:ext cx="8991600" cy="4648200"/>
          </a:xfrm>
        </p:spPr>
        <p:txBody>
          <a:bodyPr wrap="square" lIns="91440" tIns="45720" rIns="91440" bIns="45720" anchor="t"/>
          <a:lstStyle>
            <a:lvl1pPr lvl="0">
              <a:defRPr/>
            </a:lvl1pPr>
          </a:lstStyle>
          <a:p>
            <a:pPr lvl="0">
              <a:lnSpc>
                <a:spcPts val="3000"/>
              </a:lnSpc>
            </a:pPr>
            <a:br>
              <a:rPr lang="zh-CN" altLang="en-US" sz="2000" dirty="0"/>
            </a:br>
            <a:br>
              <a:rPr lang="en-US" altLang="zh-CN" sz="2000" b="1" dirty="0"/>
            </a:br>
            <a:br>
              <a:rPr lang="en-US" altLang="zh-CN" sz="2000" b="1" dirty="0"/>
            </a:br>
            <a:r>
              <a:rPr lang="en-US" altLang="zh-CN" sz="2000" b="1" dirty="0"/>
              <a:t> </a:t>
            </a:r>
            <a:br>
              <a:rPr lang="en-US" altLang="zh-CN" sz="2000" dirty="0"/>
            </a:br>
            <a:br>
              <a:rPr lang="zh-CN" altLang="zh-CN" sz="2000" dirty="0"/>
            </a:br>
            <a:br>
              <a:rPr lang="zh-CN" altLang="zh-CN" sz="2000" dirty="0"/>
            </a:br>
            <a:br>
              <a:rPr lang="zh-CN"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21506" name="TextBox 2"/>
          <p:cNvSpPr txBox="1"/>
          <p:nvPr/>
        </p:nvSpPr>
        <p:spPr>
          <a:xfrm>
            <a:off x="838200" y="304800"/>
            <a:ext cx="5029200" cy="57086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落实中央八项规定精神政策</a:t>
            </a:r>
            <a:r>
              <a:rPr lang="en-US" altLang="zh-CN" sz="2400" dirty="0">
                <a:solidFill>
                  <a:srgbClr val="FF0000"/>
                </a:solidFill>
                <a:latin typeface="黑体" panose="02010609060101010101" pitchFamily="49" charset="-122"/>
                <a:ea typeface="黑体" panose="02010609060101010101" pitchFamily="49" charset="-122"/>
              </a:rPr>
              <a:t>-</a:t>
            </a:r>
            <a:r>
              <a:rPr lang="zh-CN" altLang="en-US" sz="2400" dirty="0">
                <a:solidFill>
                  <a:srgbClr val="FF0000"/>
                </a:solidFill>
                <a:latin typeface="黑体" panose="02010609060101010101" pitchFamily="49" charset="-122"/>
                <a:ea typeface="黑体" panose="02010609060101010101" pitchFamily="49" charset="-122"/>
              </a:rPr>
              <a:t>差旅费</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21507" name="TextBox 3"/>
          <p:cNvSpPr txBox="1"/>
          <p:nvPr/>
        </p:nvSpPr>
        <p:spPr>
          <a:xfrm>
            <a:off x="233680" y="1295400"/>
            <a:ext cx="8640445" cy="5057775"/>
          </a:xfrm>
          <a:prstGeom prst="rect">
            <a:avLst/>
          </a:prstGeom>
          <a:noFill/>
          <a:ln w="9525">
            <a:noFill/>
          </a:ln>
        </p:spPr>
        <p:txBody>
          <a:bodyPr wrap="square" anchor="t">
            <a:spAutoFit/>
          </a:bodyPr>
          <a:lstStyle/>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sym typeface="+mn-ea"/>
              </a:rPr>
              <a:t>1.</a:t>
            </a:r>
            <a:r>
              <a:rPr lang="zh-CN" altLang="en-US" sz="1900" dirty="0">
                <a:solidFill>
                  <a:srgbClr val="FF0000"/>
                </a:solidFill>
                <a:latin typeface="宋体" panose="02010600030101010101" pitchFamily="2" charset="-122"/>
                <a:ea typeface="宋体" panose="02010600030101010101" pitchFamily="2" charset="-122"/>
                <a:sym typeface="+mn-ea"/>
              </a:rPr>
              <a:t>严格控制出差人数和天数；</a:t>
            </a:r>
            <a:br>
              <a:rPr lang="zh-CN" altLang="en-US" sz="1900" dirty="0">
                <a:solidFill>
                  <a:srgbClr val="FF0000"/>
                </a:solidFill>
                <a:latin typeface="宋体" panose="02010600030101010101" pitchFamily="2" charset="-122"/>
                <a:ea typeface="宋体" panose="02010600030101010101" pitchFamily="2" charset="-122"/>
                <a:sym typeface="+mn-ea"/>
              </a:rPr>
            </a:br>
            <a:r>
              <a:rPr lang="en-US" altLang="zh-CN" sz="1900" dirty="0">
                <a:solidFill>
                  <a:srgbClr val="FF0000"/>
                </a:solidFill>
                <a:latin typeface="宋体" panose="02010600030101010101" pitchFamily="2" charset="-122"/>
                <a:ea typeface="宋体" panose="02010600030101010101" pitchFamily="2" charset="-122"/>
                <a:sym typeface="+mn-ea"/>
              </a:rPr>
              <a:t>2.</a:t>
            </a:r>
            <a:r>
              <a:rPr lang="zh-CN" altLang="en-US" sz="1900" dirty="0">
                <a:solidFill>
                  <a:srgbClr val="FF0000"/>
                </a:solidFill>
                <a:latin typeface="宋体" panose="02010600030101010101" pitchFamily="2" charset="-122"/>
                <a:ea typeface="宋体" panose="02010600030101010101" pitchFamily="2" charset="-122"/>
                <a:sym typeface="+mn-ea"/>
              </a:rPr>
              <a:t>严格差旅费预算管理，控制差旅费支出规模；</a:t>
            </a:r>
            <a:br>
              <a:rPr lang="zh-CN" altLang="en-US" sz="1900" dirty="0">
                <a:solidFill>
                  <a:srgbClr val="FF0000"/>
                </a:solidFill>
                <a:latin typeface="宋体" panose="02010600030101010101" pitchFamily="2" charset="-122"/>
                <a:ea typeface="宋体" panose="02010600030101010101" pitchFamily="2" charset="-122"/>
                <a:sym typeface="+mn-ea"/>
              </a:rPr>
            </a:br>
            <a:r>
              <a:rPr lang="en-US" altLang="zh-CN" sz="1900" dirty="0">
                <a:solidFill>
                  <a:srgbClr val="FF0000"/>
                </a:solidFill>
                <a:latin typeface="宋体" panose="02010600030101010101" pitchFamily="2" charset="-122"/>
                <a:ea typeface="宋体" panose="02010600030101010101" pitchFamily="2" charset="-122"/>
                <a:sym typeface="+mn-ea"/>
              </a:rPr>
              <a:t>3.</a:t>
            </a:r>
            <a:r>
              <a:rPr lang="zh-CN" altLang="en-US" sz="1900" dirty="0">
                <a:solidFill>
                  <a:srgbClr val="FF0000"/>
                </a:solidFill>
                <a:latin typeface="宋体" panose="02010600030101010101" pitchFamily="2" charset="-122"/>
                <a:ea typeface="宋体" panose="02010600030101010101" pitchFamily="2" charset="-122"/>
                <a:sym typeface="+mn-ea"/>
              </a:rPr>
              <a:t>严禁无明确公务目的一般性学习交流、考察调研、重复性考察等差旅活动；</a:t>
            </a:r>
            <a:endParaRPr lang="zh-CN" altLang="en-US" sz="1900" dirty="0">
              <a:solidFill>
                <a:srgbClr val="FF0000"/>
              </a:solidFill>
              <a:latin typeface="宋体" panose="02010600030101010101" pitchFamily="2" charset="-122"/>
              <a:ea typeface="宋体" panose="02010600030101010101" pitchFamily="2" charset="-122"/>
              <a:sym typeface="+mn-ea"/>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sym typeface="+mn-ea"/>
              </a:rPr>
              <a:t>4.</a:t>
            </a:r>
            <a:r>
              <a:rPr lang="zh-CN" altLang="en-US" sz="1900" dirty="0">
                <a:solidFill>
                  <a:srgbClr val="FF0000"/>
                </a:solidFill>
                <a:latin typeface="宋体" panose="02010600030101010101" pitchFamily="2" charset="-122"/>
                <a:ea typeface="宋体" panose="02010600030101010101" pitchFamily="2" charset="-122"/>
                <a:sym typeface="+mn-ea"/>
              </a:rPr>
              <a:t>严禁异地部门间无实质内容的学习交流和考察调研；</a:t>
            </a:r>
            <a:br>
              <a:rPr lang="zh-CN" altLang="en-US" sz="1900" dirty="0">
                <a:solidFill>
                  <a:srgbClr val="FF0000"/>
                </a:solidFill>
                <a:latin typeface="宋体" panose="02010600030101010101" pitchFamily="2" charset="-122"/>
                <a:ea typeface="宋体" panose="02010600030101010101" pitchFamily="2" charset="-122"/>
                <a:sym typeface="+mn-ea"/>
              </a:rPr>
            </a:br>
            <a:r>
              <a:rPr lang="en-US" altLang="zh-CN" sz="1900" dirty="0">
                <a:solidFill>
                  <a:srgbClr val="FF0000"/>
                </a:solidFill>
                <a:latin typeface="宋体" panose="02010600030101010101" pitchFamily="2" charset="-122"/>
                <a:ea typeface="宋体" panose="02010600030101010101" pitchFamily="2" charset="-122"/>
                <a:sym typeface="+mn-ea"/>
              </a:rPr>
              <a:t>5.</a:t>
            </a:r>
            <a:r>
              <a:rPr lang="zh-CN" altLang="en-US" sz="1900" dirty="0">
                <a:solidFill>
                  <a:srgbClr val="FF0000"/>
                </a:solidFill>
                <a:latin typeface="宋体" panose="02010600030101010101" pitchFamily="2" charset="-122"/>
                <a:ea typeface="宋体" panose="02010600030101010101" pitchFamily="2" charset="-122"/>
                <a:sym typeface="+mn-ea"/>
              </a:rPr>
              <a:t>严禁在风景名胜区开展与外出任务无关的活动；</a:t>
            </a:r>
            <a:br>
              <a:rPr lang="zh-CN" altLang="en-US" sz="1900" dirty="0">
                <a:solidFill>
                  <a:srgbClr val="FF0000"/>
                </a:solidFill>
                <a:latin typeface="宋体" panose="02010600030101010101" pitchFamily="2" charset="-122"/>
                <a:ea typeface="宋体" panose="02010600030101010101" pitchFamily="2" charset="-122"/>
                <a:sym typeface="+mn-ea"/>
              </a:rPr>
            </a:br>
            <a:r>
              <a:rPr lang="en-US" altLang="zh-CN" sz="1900" dirty="0">
                <a:solidFill>
                  <a:srgbClr val="FF0000"/>
                </a:solidFill>
                <a:latin typeface="宋体" panose="02010600030101010101" pitchFamily="2" charset="-122"/>
                <a:ea typeface="宋体" panose="02010600030101010101" pitchFamily="2" charset="-122"/>
                <a:sym typeface="+mn-ea"/>
              </a:rPr>
              <a:t>6.</a:t>
            </a:r>
            <a:r>
              <a:rPr lang="zh-CN" altLang="en-US" sz="1900" dirty="0">
                <a:solidFill>
                  <a:srgbClr val="FF0000"/>
                </a:solidFill>
                <a:latin typeface="宋体" panose="02010600030101010101" pitchFamily="2" charset="-122"/>
                <a:ea typeface="宋体" panose="02010600030101010101" pitchFamily="2" charset="-122"/>
                <a:sym typeface="+mn-ea"/>
              </a:rPr>
              <a:t>严禁以任何名义和方式变相旅游；</a:t>
            </a:r>
            <a:br>
              <a:rPr lang="zh-CN" altLang="en-US" sz="1900" dirty="0">
                <a:solidFill>
                  <a:srgbClr val="FF0000"/>
                </a:solidFill>
                <a:latin typeface="宋体" panose="02010600030101010101" pitchFamily="2" charset="-122"/>
                <a:ea typeface="宋体" panose="02010600030101010101" pitchFamily="2" charset="-122"/>
                <a:sym typeface="+mn-ea"/>
              </a:rPr>
            </a:br>
            <a:r>
              <a:rPr lang="en-US" altLang="zh-CN" sz="1900" dirty="0">
                <a:solidFill>
                  <a:srgbClr val="FF0000"/>
                </a:solidFill>
                <a:latin typeface="宋体" panose="02010600030101010101" pitchFamily="2" charset="-122"/>
                <a:ea typeface="宋体" panose="02010600030101010101" pitchFamily="2" charset="-122"/>
              </a:rPr>
              <a:t>7.</a:t>
            </a:r>
            <a:r>
              <a:rPr lang="zh-CN" altLang="en-US" sz="1900" dirty="0">
                <a:solidFill>
                  <a:srgbClr val="FF0000"/>
                </a:solidFill>
                <a:latin typeface="宋体" panose="02010600030101010101" pitchFamily="2" charset="-122"/>
                <a:ea typeface="宋体" panose="02010600030101010101" pitchFamily="2" charset="-122"/>
              </a:rPr>
              <a:t>不得借出差之机，绕道或中途滞留旅游；</a:t>
            </a:r>
            <a:endParaRPr lang="zh-CN" altLang="en-US"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8.</a:t>
            </a:r>
            <a:r>
              <a:rPr lang="zh-CN" altLang="en-US" sz="1900" dirty="0">
                <a:solidFill>
                  <a:srgbClr val="FF0000"/>
                </a:solidFill>
                <a:latin typeface="宋体" panose="02010600030101010101" pitchFamily="2" charset="-122"/>
                <a:ea typeface="宋体" panose="02010600030101010101" pitchFamily="2" charset="-122"/>
              </a:rPr>
              <a:t>不得无故随意改变行程，不得安排与公务活动无关的其他活动；</a:t>
            </a:r>
            <a:endParaRPr lang="zh-CN" altLang="en-US"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9.</a:t>
            </a:r>
            <a:r>
              <a:rPr lang="zh-CN" altLang="en-US" sz="1900" dirty="0">
                <a:solidFill>
                  <a:srgbClr val="FF0000"/>
                </a:solidFill>
                <a:latin typeface="宋体" panose="02010600030101010101" pitchFamily="2" charset="-122"/>
                <a:ea typeface="宋体" panose="02010600030101010101" pitchFamily="2" charset="-122"/>
              </a:rPr>
              <a:t>不得增加与公务活动无关的人员或变相“搭车”；</a:t>
            </a:r>
            <a:endParaRPr lang="zh-CN" altLang="en-US" sz="1900" dirty="0">
              <a:solidFill>
                <a:srgbClr val="FF0000"/>
              </a:solidFill>
              <a:latin typeface="宋体" panose="02010600030101010101" pitchFamily="2" charset="-122"/>
              <a:ea typeface="宋体" panose="02010600030101010101" pitchFamily="2" charset="-122"/>
            </a:endParaRPr>
          </a:p>
          <a:p>
            <a:pPr defTabSz="914400">
              <a:lnSpc>
                <a:spcPts val="3000"/>
              </a:lnSpc>
              <a:spcBef>
                <a:spcPts val="0"/>
              </a:spcBef>
            </a:pPr>
            <a:r>
              <a:rPr lang="en-US" altLang="zh-CN" sz="1900" dirty="0">
                <a:solidFill>
                  <a:srgbClr val="FF0000"/>
                </a:solidFill>
                <a:latin typeface="宋体" panose="02010600030101010101" pitchFamily="2" charset="-122"/>
                <a:ea typeface="宋体" panose="02010600030101010101" pitchFamily="2" charset="-122"/>
              </a:rPr>
              <a:t>10.</a:t>
            </a:r>
            <a:r>
              <a:rPr lang="zh-CN" altLang="en-US" sz="1900" dirty="0">
                <a:solidFill>
                  <a:srgbClr val="FF0000"/>
                </a:solidFill>
                <a:latin typeface="宋体" panose="02010600030101010101" pitchFamily="2" charset="-122"/>
                <a:ea typeface="宋体" panose="02010600030101010101" pitchFamily="2" charset="-122"/>
              </a:rPr>
              <a:t>不得向接待单位提出正常业务活动以外的要求，不得在出差期间安排或接受违反规定用公款支付的宴请、游览和非工作需要的参观，不得接受或赠送礼品、礼金和土特产品等。</a:t>
            </a:r>
            <a:r>
              <a:rPr lang="en-US" altLang="zh-CN" sz="2000" dirty="0">
                <a:solidFill>
                  <a:srgbClr val="FF0000"/>
                </a:solidFill>
                <a:latin typeface="黑体" panose="02010609060101010101" pitchFamily="49" charset="-122"/>
                <a:ea typeface="黑体" panose="02010609060101010101" pitchFamily="49" charset="-122"/>
              </a:rPr>
              <a:t>         </a:t>
            </a:r>
            <a:endParaRPr lang="en-US" altLang="zh-CN" sz="2000" dirty="0">
              <a:solidFill>
                <a:srgbClr val="FF0000"/>
              </a:solidFill>
              <a:latin typeface="宋体" panose="02010600030101010101" pitchFamily="2" charset="-122"/>
              <a:ea typeface="宋体" panose="02010600030101010101" pitchFamily="2" charset="-122"/>
            </a:endParaRPr>
          </a:p>
          <a:p>
            <a:pPr defTabSz="914400">
              <a:lnSpc>
                <a:spcPts val="2300"/>
              </a:lnSpc>
            </a:pPr>
            <a:endParaRPr lang="zh-CN" altLang="en-US" sz="18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r>
              <a:rPr lang="zh-CN" altLang="en-US" sz="2000" b="1" dirty="0">
                <a:solidFill>
                  <a:srgbClr val="00B0F0"/>
                </a:solidFill>
              </a:rPr>
              <a:t>一、审批依据</a:t>
            </a:r>
            <a:br>
              <a:rPr lang="zh-CN" altLang="en-US" sz="2000" b="1" dirty="0">
                <a:solidFill>
                  <a:srgbClr val="00B0F0"/>
                </a:solidFill>
              </a:rPr>
            </a:br>
            <a:r>
              <a:rPr sz="1800" dirty="0">
                <a:latin typeface="+mn-ea"/>
                <a:ea typeface="+mn-ea"/>
              </a:rPr>
              <a:t>   1.《西北师范大学干部请假管理办法》（西师党发[2016]64号）</a:t>
            </a:r>
            <a:br>
              <a:rPr sz="1800" dirty="0">
                <a:latin typeface="+mn-ea"/>
                <a:ea typeface="+mn-ea"/>
              </a:rPr>
            </a:br>
            <a:r>
              <a:rPr sz="1800" dirty="0">
                <a:latin typeface="+mn-ea"/>
                <a:ea typeface="+mn-ea"/>
              </a:rPr>
              <a:t>   2.《西北师范大学贯彻落实中央八项规定实施细则的实施办法》的通知（西师党发〔2018〕16号） </a:t>
            </a:r>
            <a:br>
              <a:rPr sz="1800" dirty="0">
                <a:latin typeface="+mn-ea"/>
                <a:ea typeface="+mn-ea"/>
              </a:rPr>
            </a:br>
            <a:r>
              <a:rPr sz="1800" dirty="0">
                <a:latin typeface="+mn-ea"/>
                <a:ea typeface="+mn-ea"/>
              </a:rPr>
              <a:t>   3.《西北师范大学教职工考勤管理办法》（西师党发[2018]17号）</a:t>
            </a:r>
            <a:br>
              <a:rPr sz="1800" dirty="0">
                <a:latin typeface="+mn-ea"/>
                <a:ea typeface="+mn-ea"/>
              </a:rPr>
            </a:br>
            <a:r>
              <a:rPr sz="1800" dirty="0">
                <a:latin typeface="+mn-ea"/>
                <a:ea typeface="+mn-ea"/>
              </a:rPr>
              <a:t>   4.《西北师范大学国内公务差旅费管理办法》（西师发〔2018〕76号）</a:t>
            </a:r>
            <a:br>
              <a:rPr lang="en-US" altLang="zh-CN" sz="2000" dirty="0">
                <a:latin typeface="+mn-ea"/>
                <a:ea typeface="+mn-ea"/>
              </a:rPr>
            </a:br>
            <a:br>
              <a:rPr lang="zh-CN" altLang="en-US" sz="2000" dirty="0"/>
            </a:br>
            <a:br>
              <a:rPr lang="zh-CN" altLang="en-US" sz="2000" dirty="0"/>
            </a:br>
            <a:br>
              <a:rPr lang="zh-CN" altLang="en-US"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差旅请假各单位负责人审批要点</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r>
              <a:rPr sz="1800" dirty="0">
                <a:latin typeface="+mn-ea"/>
                <a:ea typeface="+mn-ea"/>
              </a:rPr>
              <a:t>   </a:t>
            </a:r>
            <a:r>
              <a:rPr lang="zh-CN" altLang="en-US" sz="2000" b="1" dirty="0">
                <a:solidFill>
                  <a:srgbClr val="00B0F0"/>
                </a:solidFill>
              </a:rPr>
              <a:t>二、审批总要求</a:t>
            </a:r>
            <a:br>
              <a:rPr lang="zh-CN" altLang="en-US" sz="2000" b="1" dirty="0">
                <a:solidFill>
                  <a:srgbClr val="00B0F0"/>
                </a:solidFill>
              </a:rPr>
            </a:br>
            <a:r>
              <a:rPr lang="zh-CN" altLang="en-US" sz="2000" b="1" dirty="0">
                <a:solidFill>
                  <a:srgbClr val="00B0F0"/>
                </a:solidFill>
              </a:rPr>
              <a:t>       </a:t>
            </a:r>
            <a:r>
              <a:rPr sz="1800" b="1" dirty="0">
                <a:latin typeface="+mn-ea"/>
                <a:ea typeface="+mn-ea"/>
              </a:rPr>
              <a:t>学校实行出差审批制度，谁审批谁负责</a:t>
            </a:r>
            <a:r>
              <a:rPr sz="1800" dirty="0">
                <a:latin typeface="+mn-ea"/>
                <a:ea typeface="+mn-ea"/>
              </a:rPr>
              <a:t>。</a:t>
            </a:r>
            <a:br>
              <a:rPr sz="1800" dirty="0">
                <a:latin typeface="+mn-ea"/>
                <a:ea typeface="+mn-ea"/>
              </a:rPr>
            </a:br>
            <a:r>
              <a:rPr sz="1800" dirty="0">
                <a:latin typeface="+mn-ea"/>
                <a:ea typeface="+mn-ea"/>
              </a:rPr>
              <a:t>    工作人员因公出差须填写《西北师范大学出差（请假）审批表》，由相关负责人对出差事由、行程、时间、地点等事项的必要性、合规性进行审核，审批完成后作为财务报账凭据。</a:t>
            </a:r>
            <a:br>
              <a:rPr sz="1800" dirty="0">
                <a:latin typeface="+mn-ea"/>
                <a:ea typeface="+mn-ea"/>
              </a:rPr>
            </a:br>
            <a:r>
              <a:rPr sz="1800" dirty="0">
                <a:latin typeface="+mn-ea"/>
                <a:ea typeface="+mn-ea"/>
              </a:rPr>
              <a:t>    各单位应加强对出差的审批管理，按精简节约、务实高效的原则，从实际需要出发，严格控制出差人数和天数；严格差旅费预算管理，控制差旅费支出规模；严禁无明确公务目的一般性学习交流、考察调研、重复性考察等差旅活动；严禁异地部门间无实质内容的学习交流和考察调研；严禁在风景名胜区开展与外出任务无关的活动；严禁以任何名义和方式变相旅游。                                                             </a:t>
            </a:r>
            <a:br>
              <a:rPr sz="1800" dirty="0">
                <a:latin typeface="+mn-ea"/>
                <a:ea typeface="+mn-ea"/>
              </a:rPr>
            </a:br>
            <a:r>
              <a:rPr sz="1800" b="1" dirty="0">
                <a:latin typeface="+mn-ea"/>
                <a:ea typeface="+mn-ea"/>
              </a:rPr>
              <a:t>——依据（《西北师范大学国内公务差旅费管理办法》第四条、第二十九条）</a:t>
            </a:r>
            <a:br>
              <a:rPr sz="1800" b="1" dirty="0">
                <a:latin typeface="+mn-ea"/>
                <a:ea typeface="+mn-ea"/>
              </a:rPr>
            </a:br>
            <a:br>
              <a:rPr sz="1800" dirty="0">
                <a:latin typeface="+mn-ea"/>
                <a:ea typeface="+mn-ea"/>
              </a:rPr>
            </a:br>
            <a:br>
              <a:rPr sz="1800" dirty="0">
                <a:latin typeface="+mn-ea"/>
                <a:ea typeface="+mn-ea"/>
              </a:rPr>
            </a:br>
            <a:br>
              <a:rPr sz="1800" dirty="0">
                <a:latin typeface="+mn-ea"/>
                <a:ea typeface="+mn-ea"/>
              </a:rPr>
            </a:br>
            <a:endParaRPr sz="1800"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差旅请假各单位负责人审批要点</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r>
              <a:rPr lang="zh-CN" altLang="en-US" sz="2000" b="1" dirty="0">
                <a:solidFill>
                  <a:srgbClr val="00B0F0"/>
                </a:solidFill>
              </a:rPr>
              <a:t>三、审批流程</a:t>
            </a:r>
            <a:r>
              <a:rPr sz="1800" dirty="0">
                <a:latin typeface="+mn-ea"/>
                <a:ea typeface="+mn-ea"/>
              </a:rPr>
              <a:t>  </a:t>
            </a:r>
            <a:br>
              <a:rPr sz="1800" dirty="0">
                <a:latin typeface="+mn-ea"/>
                <a:ea typeface="+mn-ea"/>
              </a:rPr>
            </a:br>
            <a:r>
              <a:rPr sz="1800" dirty="0">
                <a:latin typeface="+mn-ea"/>
                <a:ea typeface="+mn-ea"/>
              </a:rPr>
              <a:t>——依据《西北师范大学贯彻落实中央八项规定实施细则的实施办法》第十二条）</a:t>
            </a:r>
            <a:br>
              <a:rPr sz="1800" dirty="0">
                <a:latin typeface="+mn-ea"/>
                <a:ea typeface="+mn-ea"/>
              </a:rPr>
            </a:br>
            <a:r>
              <a:rPr sz="1800" dirty="0">
                <a:latin typeface="+mn-ea"/>
                <a:ea typeface="+mn-ea"/>
              </a:rPr>
              <a:t>——依据《西北师范大学教职工考勤管理办法》第十六条）</a:t>
            </a:r>
            <a:br>
              <a:rPr sz="1800" dirty="0">
                <a:latin typeface="+mn-ea"/>
                <a:ea typeface="+mn-ea"/>
              </a:rPr>
            </a:br>
            <a:r>
              <a:rPr sz="1800" dirty="0">
                <a:latin typeface="+mn-ea"/>
                <a:ea typeface="+mn-ea"/>
              </a:rPr>
              <a:t>——依据《西北师范大学科研项目经费管理办法》第十六条）</a:t>
            </a:r>
            <a:br>
              <a:rPr lang="zh-CN" altLang="en-US" sz="2000" dirty="0"/>
            </a:br>
            <a:br>
              <a:rPr lang="zh-CN" altLang="en-US"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差旅请假各单位负责人审批要点</a:t>
            </a:r>
            <a:endParaRPr lang="zh-CN" altLang="en-US" sz="2400" dirty="0">
              <a:solidFill>
                <a:srgbClr val="FF0000"/>
              </a:solidFill>
              <a:latin typeface="黑体" panose="02010609060101010101" pitchFamily="49" charset="-122"/>
              <a:ea typeface="黑体" panose="02010609060101010101" pitchFamily="49" charset="-122"/>
            </a:endParaRPr>
          </a:p>
        </p:txBody>
      </p:sp>
      <p:graphicFrame>
        <p:nvGraphicFramePr>
          <p:cNvPr id="2" name="表格 1"/>
          <p:cNvGraphicFramePr/>
          <p:nvPr/>
        </p:nvGraphicFramePr>
        <p:xfrm>
          <a:off x="369570" y="3335655"/>
          <a:ext cx="8242300" cy="2534920"/>
        </p:xfrm>
        <a:graphic>
          <a:graphicData uri="http://schemas.openxmlformats.org/drawingml/2006/table">
            <a:tbl>
              <a:tblPr firstRow="1" bandRow="1">
                <a:tableStyleId>{35758FB7-9AC5-4552-8A53-C91805E547FA}</a:tableStyleId>
              </a:tblPr>
              <a:tblGrid>
                <a:gridCol w="480695"/>
                <a:gridCol w="3041015"/>
                <a:gridCol w="1364615"/>
                <a:gridCol w="1184910"/>
                <a:gridCol w="1088390"/>
                <a:gridCol w="1082675"/>
              </a:tblGrid>
              <a:tr h="288290">
                <a:tc rowSpan="2">
                  <a:txBody>
                    <a:bodyPr/>
                    <a:p>
                      <a:pPr indent="0" algn="ctr">
                        <a:buNone/>
                      </a:pPr>
                      <a:r>
                        <a:rPr lang="en-US" sz="1200" b="1">
                          <a:solidFill>
                            <a:schemeClr val="tx1"/>
                          </a:solidFill>
                        </a:rPr>
                        <a:t>序号</a:t>
                      </a:r>
                      <a:endParaRPr lang="en-US" altLang="en-US" sz="1200" b="1">
                        <a:solidFill>
                          <a:schemeClr val="tx1"/>
                        </a:solidFill>
                      </a:endParaRPr>
                    </a:p>
                  </a:txBody>
                  <a:tcPr marL="68580" marR="68580" marT="0" marB="0" vert="horz" anchor="ctr"/>
                </a:tc>
                <a:tc rowSpan="2">
                  <a:txBody>
                    <a:bodyPr/>
                    <a:p>
                      <a:pPr indent="0" algn="ctr">
                        <a:buNone/>
                      </a:pPr>
                      <a:r>
                        <a:rPr lang="en-US" sz="1200" b="1">
                          <a:solidFill>
                            <a:schemeClr val="tx1"/>
                          </a:solidFill>
                        </a:rPr>
                        <a:t>人员类别</a:t>
                      </a:r>
                      <a:endParaRPr lang="en-US" altLang="en-US" sz="1200" b="1">
                        <a:solidFill>
                          <a:schemeClr val="tx1"/>
                        </a:solidFill>
                      </a:endParaRPr>
                    </a:p>
                  </a:txBody>
                  <a:tcPr marL="68580" marR="68580" marT="0" marB="0" vert="horz" anchor="ctr"/>
                </a:tc>
                <a:tc gridSpan="4">
                  <a:txBody>
                    <a:bodyPr/>
                    <a:p>
                      <a:pPr indent="0" algn="ctr">
                        <a:buNone/>
                      </a:pPr>
                      <a:r>
                        <a:rPr lang="en-US" sz="1200" b="1">
                          <a:solidFill>
                            <a:schemeClr val="tx1"/>
                          </a:solidFill>
                        </a:rPr>
                        <a:t>审批人</a:t>
                      </a:r>
                      <a:endParaRPr lang="en-US" altLang="en-US" sz="1200" b="1">
                        <a:solidFill>
                          <a:schemeClr val="tx1"/>
                        </a:solidFill>
                      </a:endParaRPr>
                    </a:p>
                  </a:txBody>
                  <a:tcPr marL="68580" marR="68580" marT="0" marB="0" vert="horz" anchor="ctr"/>
                </a:tc>
                <a:tc hMerge="1">
                  <a:tcPr/>
                </a:tc>
                <a:tc hMerge="1">
                  <a:tcPr/>
                </a:tc>
                <a:tc hMerge="1">
                  <a:tcPr/>
                </a:tc>
              </a:tr>
              <a:tr h="286385">
                <a:tc vMerge="1">
                  <a:tcPr/>
                </a:tc>
                <a:tc vMerge="1">
                  <a:tcPr/>
                </a:tc>
                <a:tc>
                  <a:txBody>
                    <a:bodyPr/>
                    <a:p>
                      <a:pPr indent="0" algn="ctr">
                        <a:buNone/>
                      </a:pPr>
                      <a:r>
                        <a:rPr lang="en-US" sz="1200" b="1">
                          <a:solidFill>
                            <a:schemeClr val="tx1"/>
                          </a:solidFill>
                        </a:rPr>
                        <a:t>各单位主要负责人</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rPr>
                        <a:t>分管校领导</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rPr>
                        <a:t>校长</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rPr>
                        <a:t>校党委书记</a:t>
                      </a:r>
                      <a:endParaRPr lang="en-US" altLang="en-US" sz="1200" b="1">
                        <a:solidFill>
                          <a:schemeClr val="tx1"/>
                        </a:solidFill>
                      </a:endParaRPr>
                    </a:p>
                  </a:txBody>
                  <a:tcPr marL="68580" marR="68580" marT="0" marB="0" vert="horz" anchor="ctr"/>
                </a:tc>
              </a:tr>
              <a:tr h="287655">
                <a:tc>
                  <a:txBody>
                    <a:bodyPr/>
                    <a:p>
                      <a:pPr indent="0" algn="ctr">
                        <a:buNone/>
                      </a:pPr>
                      <a:r>
                        <a:rPr lang="en-US" sz="1200" b="1">
                          <a:solidFill>
                            <a:schemeClr val="tx1"/>
                          </a:solidFill>
                        </a:rPr>
                        <a:t>1</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学校副职领导</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r>
              <a:tr h="287655">
                <a:tc>
                  <a:txBody>
                    <a:bodyPr/>
                    <a:p>
                      <a:pPr indent="0" algn="ctr">
                        <a:buNone/>
                      </a:pPr>
                      <a:r>
                        <a:rPr lang="en-US" sz="1200" b="1">
                          <a:solidFill>
                            <a:schemeClr val="tx1"/>
                          </a:solidFill>
                        </a:rPr>
                        <a:t>2</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机关部门主要负责人</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r>
              <a:tr h="287020">
                <a:tc>
                  <a:txBody>
                    <a:bodyPr/>
                    <a:p>
                      <a:pPr indent="0" algn="ctr">
                        <a:buNone/>
                      </a:pPr>
                      <a:r>
                        <a:rPr lang="en-US" sz="1200" b="1">
                          <a:solidFill>
                            <a:schemeClr val="tx1"/>
                          </a:solidFill>
                        </a:rPr>
                        <a:t>3</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各学院（各单位）党委书记</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r>
              <a:tr h="287020">
                <a:tc>
                  <a:txBody>
                    <a:bodyPr/>
                    <a:p>
                      <a:pPr indent="0" algn="ctr">
                        <a:buNone/>
                      </a:pPr>
                      <a:r>
                        <a:rPr lang="en-US" sz="1200" b="1">
                          <a:solidFill>
                            <a:schemeClr val="tx1"/>
                          </a:solidFill>
                        </a:rPr>
                        <a:t>4</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各学院（各单位）院长</a:t>
                      </a:r>
                      <a:r>
                        <a:rPr lang="zh-CN" altLang="en-US" sz="1200" b="1">
                          <a:solidFill>
                            <a:schemeClr val="tx1"/>
                          </a:solidFill>
                          <a:latin typeface="+mn-ea"/>
                        </a:rPr>
                        <a:t>、</a:t>
                      </a:r>
                      <a:r>
                        <a:rPr lang="en-US" sz="1200" b="1">
                          <a:solidFill>
                            <a:schemeClr val="tx1"/>
                          </a:solidFill>
                          <a:latin typeface="+mn-ea"/>
                        </a:rPr>
                        <a:t>行政主要负责人</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r>
              <a:tr h="287655">
                <a:tc>
                  <a:txBody>
                    <a:bodyPr/>
                    <a:p>
                      <a:pPr indent="0" algn="ctr">
                        <a:buNone/>
                      </a:pPr>
                      <a:r>
                        <a:rPr lang="en-US" sz="1200" b="1">
                          <a:solidFill>
                            <a:schemeClr val="tx1"/>
                          </a:solidFill>
                        </a:rPr>
                        <a:t>5</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其他中层干部</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endParaRPr lang="en-US" altLang="en-US" sz="1200" b="1">
                        <a:solidFill>
                          <a:schemeClr val="tx1"/>
                        </a:solidFill>
                        <a:latin typeface="+mn-ea"/>
                      </a:endParaRPr>
                    </a:p>
                  </a:txBody>
                  <a:tcPr marL="68580" marR="68580" marT="0" marB="0" vert="horz" anchor="ctr"/>
                </a:tc>
                <a:tc>
                  <a:txBody>
                    <a:bodyPr/>
                    <a:p>
                      <a:pPr indent="0" algn="ctr">
                        <a:buNone/>
                      </a:pPr>
                      <a:endParaRPr lang="en-US" altLang="en-US" sz="1200" b="1">
                        <a:solidFill>
                          <a:schemeClr val="tx1"/>
                        </a:solidFill>
                        <a:latin typeface="+mn-ea"/>
                      </a:endParaRPr>
                    </a:p>
                  </a:txBody>
                  <a:tcPr marL="68580" marR="68580" marT="0" marB="0" vert="horz" anchor="ctr"/>
                </a:tc>
              </a:tr>
              <a:tr h="287655">
                <a:tc>
                  <a:txBody>
                    <a:bodyPr/>
                    <a:p>
                      <a:pPr indent="0" algn="ctr">
                        <a:buNone/>
                      </a:pPr>
                      <a:r>
                        <a:rPr lang="en-US" sz="1200" b="1">
                          <a:solidFill>
                            <a:schemeClr val="tx1"/>
                          </a:solidFill>
                        </a:rPr>
                        <a:t>6</a:t>
                      </a:r>
                      <a:endParaRPr lang="en-US" altLang="en-US" sz="1200" b="1">
                        <a:solidFill>
                          <a:schemeClr val="tx1"/>
                        </a:solidFill>
                      </a:endParaRPr>
                    </a:p>
                  </a:txBody>
                  <a:tcPr marL="68580" marR="68580" marT="0" marB="0" vert="horz" anchor="ctr"/>
                </a:tc>
                <a:tc>
                  <a:txBody>
                    <a:bodyPr/>
                    <a:p>
                      <a:pPr indent="0" algn="ctr">
                        <a:buNone/>
                      </a:pPr>
                      <a:r>
                        <a:rPr lang="en-US" sz="1200" b="1">
                          <a:solidFill>
                            <a:schemeClr val="tx1"/>
                          </a:solidFill>
                          <a:latin typeface="+mn-ea"/>
                        </a:rPr>
                        <a:t>教职工</a:t>
                      </a:r>
                      <a:r>
                        <a:rPr lang="zh-CN" altLang="en-US" sz="1200" b="1">
                          <a:solidFill>
                            <a:schemeClr val="tx1"/>
                          </a:solidFill>
                          <a:latin typeface="+mn-ea"/>
                        </a:rPr>
                        <a:t>、</a:t>
                      </a:r>
                      <a:r>
                        <a:rPr lang="en-US" sz="1200" b="1">
                          <a:solidFill>
                            <a:schemeClr val="tx1"/>
                          </a:solidFill>
                          <a:latin typeface="+mn-ea"/>
                        </a:rPr>
                        <a:t>科级及科级以下干部</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c>
                  <a:txBody>
                    <a:bodyPr/>
                    <a:p>
                      <a:pPr indent="0" algn="ctr">
                        <a:buNone/>
                      </a:pPr>
                      <a:r>
                        <a:rPr lang="en-US" sz="1200" b="1">
                          <a:solidFill>
                            <a:schemeClr val="tx1"/>
                          </a:solidFill>
                          <a:latin typeface="+mn-ea"/>
                        </a:rPr>
                        <a:t> </a:t>
                      </a:r>
                      <a:endParaRPr lang="en-US" altLang="en-US" sz="1200" b="1">
                        <a:solidFill>
                          <a:schemeClr val="tx1"/>
                        </a:solidFill>
                        <a:latin typeface="+mn-ea"/>
                      </a:endParaRPr>
                    </a:p>
                  </a:txBody>
                  <a:tcPr marL="68580" marR="68580" marT="0" marB="0" vert="horz" anchor="ctr"/>
                </a:tc>
              </a:tr>
              <a:tr h="235585">
                <a:tc>
                  <a:txBody>
                    <a:bodyPr/>
                    <a:p>
                      <a:pPr indent="0" algn="ctr">
                        <a:buNone/>
                      </a:pPr>
                      <a:r>
                        <a:rPr lang="en-US" sz="1200" b="1">
                          <a:solidFill>
                            <a:schemeClr val="tx1"/>
                          </a:solidFill>
                        </a:rPr>
                        <a:t>备注</a:t>
                      </a:r>
                      <a:endParaRPr lang="en-US" altLang="en-US" sz="1200" b="1">
                        <a:solidFill>
                          <a:schemeClr val="tx1"/>
                        </a:solidFill>
                      </a:endParaRPr>
                    </a:p>
                  </a:txBody>
                  <a:tcPr marL="68580" marR="68580" marT="0" marB="0" vert="horz" anchor="ctr"/>
                </a:tc>
                <a:tc gridSpan="5">
                  <a:txBody>
                    <a:bodyPr/>
                    <a:p>
                      <a:pPr indent="0" algn="ctr">
                        <a:buNone/>
                      </a:pPr>
                      <a:r>
                        <a:rPr lang="en-US" sz="1200" b="1">
                          <a:solidFill>
                            <a:schemeClr val="tx1"/>
                          </a:solidFill>
                        </a:rPr>
                        <a:t>各单位党政主要负责人出差请假1天以内，由分管校领导审批。</a:t>
                      </a:r>
                      <a:endParaRPr lang="en-US" altLang="en-US" sz="1200" b="1">
                        <a:solidFill>
                          <a:schemeClr val="tx1"/>
                        </a:solidFill>
                      </a:endParaRPr>
                    </a:p>
                  </a:txBody>
                  <a:tcPr marL="68580" marR="68580" marT="0" marB="0" vert="horz" anchor="ctr"/>
                </a:tc>
                <a:tc hMerge="1">
                  <a:tcPr/>
                </a:tc>
                <a:tc hMerge="1">
                  <a:tcPr/>
                </a:tc>
                <a:tc hMerge="1">
                  <a:tcPr/>
                </a:tc>
                <a:tc hMerge="1">
                  <a:tcPr/>
                </a:tc>
              </a:tr>
            </a:tbl>
          </a:graphicData>
        </a:graphic>
      </p:graphicFrame>
    </p:spTree>
  </p:cSld>
  <p:clrMapOvr>
    <a:masterClrMapping/>
  </p:clrMapOvr>
  <p:transition>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r>
              <a:rPr lang="zh-CN" altLang="en-US" sz="2000" b="1" dirty="0">
                <a:solidFill>
                  <a:srgbClr val="00B0F0"/>
                </a:solidFill>
              </a:rPr>
              <a:t>四、审批要点</a:t>
            </a:r>
            <a:br>
              <a:rPr lang="zh-CN" altLang="en-US" sz="2000" b="1" dirty="0">
                <a:solidFill>
                  <a:srgbClr val="00B0F0"/>
                </a:solidFill>
              </a:rPr>
            </a:br>
            <a:r>
              <a:rPr lang="zh-CN" altLang="en-US" sz="2000" b="1" dirty="0">
                <a:solidFill>
                  <a:srgbClr val="00B0F0"/>
                </a:solidFill>
              </a:rPr>
              <a:t>      </a:t>
            </a:r>
            <a:r>
              <a:rPr sz="1800" b="1" dirty="0">
                <a:latin typeface="+mn-ea"/>
                <a:ea typeface="+mn-ea"/>
              </a:rPr>
              <a:t>1.时间</a:t>
            </a:r>
            <a:r>
              <a:rPr sz="1800" dirty="0">
                <a:latin typeface="+mn-ea"/>
                <a:ea typeface="+mn-ea"/>
              </a:rPr>
              <a:t>：</a:t>
            </a:r>
            <a:br>
              <a:rPr sz="1800" dirty="0">
                <a:latin typeface="+mn-ea"/>
                <a:ea typeface="+mn-ea"/>
              </a:rPr>
            </a:br>
            <a:r>
              <a:rPr sz="1800" dirty="0">
                <a:latin typeface="+mn-ea"/>
                <a:ea typeface="+mn-ea"/>
              </a:rPr>
              <a:t>    实际出行时间需与审批时间一致。科研出差涉及野外科研的，请将野外科研的时间单独填写。</a:t>
            </a:r>
            <a:br>
              <a:rPr sz="1800" dirty="0">
                <a:latin typeface="+mn-ea"/>
                <a:ea typeface="+mn-ea"/>
              </a:rPr>
            </a:br>
            <a:r>
              <a:rPr sz="1800" dirty="0">
                <a:latin typeface="+mn-ea"/>
                <a:ea typeface="+mn-ea"/>
              </a:rPr>
              <a:t>    </a:t>
            </a:r>
            <a:r>
              <a:rPr sz="1800" b="1" dirty="0">
                <a:latin typeface="+mn-ea"/>
                <a:ea typeface="+mn-ea"/>
              </a:rPr>
              <a:t>2.地点</a:t>
            </a:r>
            <a:r>
              <a:rPr sz="1800" dirty="0">
                <a:latin typeface="+mn-ea"/>
                <a:ea typeface="+mn-ea"/>
              </a:rPr>
              <a:t>：</a:t>
            </a:r>
            <a:br>
              <a:rPr sz="1800" dirty="0">
                <a:latin typeface="+mn-ea"/>
                <a:ea typeface="+mn-ea"/>
              </a:rPr>
            </a:br>
            <a:r>
              <a:rPr sz="1800" dirty="0">
                <a:latin typeface="+mn-ea"/>
                <a:ea typeface="+mn-ea"/>
              </a:rPr>
              <a:t>    须列明出差目的地；城市间交通如需中转的，须注明中转地。</a:t>
            </a:r>
            <a:br>
              <a:rPr sz="1800" dirty="0">
                <a:latin typeface="+mn-ea"/>
                <a:ea typeface="+mn-ea"/>
              </a:rPr>
            </a:br>
            <a:r>
              <a:rPr sz="1800" dirty="0">
                <a:latin typeface="+mn-ea"/>
                <a:ea typeface="+mn-ea"/>
              </a:rPr>
              <a:t>   </a:t>
            </a:r>
            <a:r>
              <a:rPr sz="1800" b="1" dirty="0">
                <a:latin typeface="+mn-ea"/>
                <a:ea typeface="+mn-ea"/>
              </a:rPr>
              <a:t> 3.出差事由及行程：</a:t>
            </a:r>
            <a:br>
              <a:rPr sz="1800" dirty="0">
                <a:latin typeface="+mn-ea"/>
                <a:ea typeface="+mn-ea"/>
              </a:rPr>
            </a:br>
            <a:r>
              <a:rPr sz="1800" dirty="0">
                <a:latin typeface="+mn-ea"/>
                <a:ea typeface="+mn-ea"/>
              </a:rPr>
              <a:t>    外出参加会议、培训的，严格按照相关通知要求审批；因公外出属于自定行程的，须在请假审批表出差事由栏注明每天的具体行程。</a:t>
            </a:r>
            <a:br>
              <a:rPr sz="1800" dirty="0">
                <a:latin typeface="+mn-ea"/>
                <a:ea typeface="+mn-ea"/>
              </a:rPr>
            </a:br>
            <a:r>
              <a:rPr sz="1800" dirty="0">
                <a:latin typeface="+mn-ea"/>
                <a:ea typeface="+mn-ea"/>
              </a:rPr>
              <a:t>    会议培训：注明具体会议或培训名称。</a:t>
            </a:r>
            <a:br>
              <a:rPr sz="1800" dirty="0">
                <a:latin typeface="+mn-ea"/>
                <a:ea typeface="+mn-ea"/>
              </a:rPr>
            </a:br>
            <a:r>
              <a:rPr sz="1800" dirty="0">
                <a:latin typeface="+mn-ea"/>
                <a:ea typeface="+mn-ea"/>
              </a:rPr>
              <a:t>    自定行程：注明每天的具体地点及工作内容。</a:t>
            </a:r>
            <a:br>
              <a:rPr sz="1800" dirty="0">
                <a:latin typeface="+mn-ea"/>
                <a:ea typeface="+mn-ea"/>
              </a:rPr>
            </a:br>
            <a:r>
              <a:rPr sz="1800" dirty="0">
                <a:latin typeface="+mn-ea"/>
                <a:ea typeface="+mn-ea"/>
              </a:rPr>
              <a:t>          </a:t>
            </a:r>
            <a:r>
              <a:rPr sz="1800" b="1" dirty="0">
                <a:latin typeface="+mn-ea"/>
                <a:ea typeface="+mn-ea"/>
              </a:rPr>
              <a:t>  ——依据（《西北师范大学国内公务差旅费管理办法》第三十条）</a:t>
            </a:r>
            <a:endParaRPr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差旅请假各单位负责人审批要点</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r>
              <a:rPr lang="zh-CN" altLang="en-US" sz="2000" b="1" dirty="0">
                <a:solidFill>
                  <a:srgbClr val="00B0F0"/>
                </a:solidFill>
              </a:rPr>
              <a:t>四、审批要点</a:t>
            </a:r>
            <a:br>
              <a:rPr lang="zh-CN" altLang="en-US" sz="2000" b="1" dirty="0">
                <a:solidFill>
                  <a:srgbClr val="00B0F0"/>
                </a:solidFill>
              </a:rPr>
            </a:br>
            <a:r>
              <a:rPr lang="zh-CN" altLang="en-US" sz="2000" b="1" dirty="0">
                <a:solidFill>
                  <a:srgbClr val="00B0F0"/>
                </a:solidFill>
              </a:rPr>
              <a:t>        </a:t>
            </a:r>
            <a:r>
              <a:rPr sz="1800" b="1" dirty="0">
                <a:latin typeface="+mn-ea"/>
                <a:ea typeface="+mn-ea"/>
              </a:rPr>
              <a:t>4.人数：</a:t>
            </a:r>
            <a:br>
              <a:rPr sz="1800" dirty="0">
                <a:latin typeface="+mn-ea"/>
                <a:ea typeface="+mn-ea"/>
              </a:rPr>
            </a:br>
            <a:r>
              <a:rPr sz="1800" dirty="0">
                <a:latin typeface="+mn-ea"/>
                <a:ea typeface="+mn-ea"/>
              </a:rPr>
              <a:t>参加学习培训、考察调研原则同时不超过3人。</a:t>
            </a:r>
            <a:br>
              <a:rPr sz="1800" dirty="0">
                <a:latin typeface="+mn-ea"/>
                <a:ea typeface="+mn-ea"/>
              </a:rPr>
            </a:br>
            <a:r>
              <a:rPr sz="1800" b="1" dirty="0">
                <a:latin typeface="+mn-ea"/>
                <a:ea typeface="+mn-ea"/>
              </a:rPr>
              <a:t>——依据（《西北师范大学贯彻落实中央八项规定实施细则的实施办法》第十二条）</a:t>
            </a:r>
            <a:br>
              <a:rPr sz="1800" dirty="0">
                <a:latin typeface="+mn-ea"/>
                <a:ea typeface="+mn-ea"/>
              </a:rPr>
            </a:br>
            <a:r>
              <a:rPr sz="1800" dirty="0">
                <a:latin typeface="+mn-ea"/>
                <a:ea typeface="+mn-ea"/>
              </a:rPr>
              <a:t>    </a:t>
            </a:r>
            <a:r>
              <a:rPr sz="1800" b="1" dirty="0">
                <a:latin typeface="+mn-ea"/>
                <a:ea typeface="+mn-ea"/>
              </a:rPr>
              <a:t>5.行程变动：</a:t>
            </a:r>
            <a:br>
              <a:rPr sz="1800" dirty="0">
                <a:latin typeface="+mn-ea"/>
                <a:ea typeface="+mn-ea"/>
              </a:rPr>
            </a:br>
            <a:r>
              <a:rPr sz="1800" dirty="0">
                <a:latin typeface="+mn-ea"/>
                <a:ea typeface="+mn-ea"/>
              </a:rPr>
              <a:t>  工作人员出差期间，行程发生变动，须及时请示领导，按新行程重新填写《西北师范大学出差（请假）审批表》，办理审批。（可在财务处网页下载中心下载打印）。</a:t>
            </a:r>
            <a:br>
              <a:rPr sz="1800" dirty="0">
                <a:latin typeface="+mn-ea"/>
                <a:ea typeface="+mn-ea"/>
              </a:rPr>
            </a:br>
            <a:r>
              <a:rPr sz="1800" dirty="0">
                <a:latin typeface="+mn-ea"/>
                <a:ea typeface="+mn-ea"/>
              </a:rPr>
              <a:t>   </a:t>
            </a:r>
            <a:r>
              <a:rPr sz="1800" b="1" dirty="0">
                <a:latin typeface="+mn-ea"/>
                <a:ea typeface="+mn-ea"/>
              </a:rPr>
              <a:t> 6.其他：</a:t>
            </a:r>
            <a:br>
              <a:rPr sz="1800" dirty="0">
                <a:latin typeface="+mn-ea"/>
                <a:ea typeface="+mn-ea"/>
              </a:rPr>
            </a:br>
            <a:r>
              <a:rPr sz="1800" dirty="0">
                <a:latin typeface="+mn-ea"/>
                <a:ea typeface="+mn-ea"/>
              </a:rPr>
              <a:t>   工作人员出差期间，事先经单位领导批准就近回家省亲办事的，审批时，原则上须在同城内，天数不得超过1天。</a:t>
            </a:r>
            <a:br>
              <a:rPr sz="1800" dirty="0">
                <a:latin typeface="+mn-ea"/>
                <a:ea typeface="+mn-ea"/>
              </a:rPr>
            </a:br>
            <a:r>
              <a:rPr sz="1800" b="1" dirty="0">
                <a:latin typeface="+mn-ea"/>
                <a:ea typeface="+mn-ea"/>
              </a:rPr>
              <a:t>（2018年5月30日党委常委会审议《西北师范大学国内公务差旅费管理办法》时的指导意见）</a:t>
            </a:r>
            <a:endParaRPr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差旅请假各单位负责人审批要点</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Rectangle 2"/>
          <p:cNvSpPr>
            <a:spLocks noGrp="1"/>
          </p:cNvSpPr>
          <p:nvPr>
            <p:ph type="ctrTitle"/>
          </p:nvPr>
        </p:nvSpPr>
        <p:spPr>
          <a:xfrm>
            <a:off x="200025" y="1374775"/>
            <a:ext cx="8742363" cy="4648200"/>
          </a:xfrm>
        </p:spPr>
        <p:txBody>
          <a:bodyPr vert="horz" wrap="square" lIns="91440" tIns="45720" rIns="91440" bIns="45720" anchor="t"/>
          <a:lstStyle>
            <a:lvl1pPr lvl="0">
              <a:defRPr/>
            </a:lvl1pPr>
          </a:lstStyle>
          <a:p>
            <a:pPr lvl="0" algn="l">
              <a:lnSpc>
                <a:spcPts val="3300"/>
              </a:lnSpc>
              <a:buClrTx/>
            </a:pPr>
            <a:r>
              <a:rPr lang="en-US" altLang="zh-CN" sz="2000" b="1" dirty="0">
                <a:solidFill>
                  <a:srgbClr val="00B0F0"/>
                </a:solidFill>
              </a:rPr>
              <a:t>        </a:t>
            </a:r>
            <a:r>
              <a:rPr lang="zh-CN" altLang="en-US" sz="2000" b="1" dirty="0">
                <a:solidFill>
                  <a:srgbClr val="00B0F0"/>
                </a:solidFill>
              </a:rPr>
              <a:t>国内公务接待包括检查指导、考察调研、出席会议、合作交流等公务活动的接待工作。 </a:t>
            </a:r>
            <a:br>
              <a:rPr lang="en-US" altLang="zh-CN" sz="2000" b="1" dirty="0"/>
            </a:br>
            <a:r>
              <a:rPr lang="zh-CN" altLang="en-US" sz="2000" b="1" dirty="0">
                <a:solidFill>
                  <a:srgbClr val="00B0F0"/>
                </a:solidFill>
              </a:rPr>
              <a:t>一、政策依据：</a:t>
            </a:r>
            <a:br>
              <a:rPr lang="zh-CN" altLang="en-US" sz="2000" b="1" dirty="0"/>
            </a:br>
            <a:r>
              <a:rPr lang="en-US" altLang="zh-CN" sz="2000" b="1" dirty="0"/>
              <a:t> </a:t>
            </a:r>
            <a:r>
              <a:rPr lang="zh-CN" altLang="en-US" sz="2000" b="1" dirty="0"/>
              <a:t>1.中共中央政治局2012年12月4日审议通过的“关于改进工作作风、密切联系群众的八项规定。” </a:t>
            </a:r>
            <a:endParaRPr lang="zh-CN" altLang="en-US" sz="2000" b="1" dirty="0"/>
          </a:p>
          <a:p>
            <a:pPr lvl="0" algn="l">
              <a:lnSpc>
                <a:spcPts val="3300"/>
              </a:lnSpc>
              <a:buClrTx/>
            </a:pPr>
            <a:r>
              <a:rPr lang="en-US" altLang="zh-CN" sz="2000" b="1" dirty="0"/>
              <a:t>2.《甘肃省省级党政机关公务接待管理办法》（甘办发〔2014〕62号） </a:t>
            </a:r>
            <a:endParaRPr lang="en-US" altLang="zh-CN" sz="2000" b="1" dirty="0"/>
          </a:p>
          <a:p>
            <a:pPr lvl="0" algn="l">
              <a:lnSpc>
                <a:spcPts val="3300"/>
              </a:lnSpc>
              <a:buClrTx/>
            </a:pPr>
            <a:r>
              <a:rPr lang="en-US" altLang="zh-CN" sz="2000" b="1" dirty="0"/>
              <a:t>3.《甘肃省党政机关厉行节反对浪费条例实施细则》 （甘发〔2014〕12号）</a:t>
            </a:r>
            <a:endParaRPr lang="en-US" altLang="zh-CN" sz="2000" b="1" dirty="0"/>
          </a:p>
          <a:p>
            <a:pPr lvl="0" algn="l">
              <a:lnSpc>
                <a:spcPts val="3300"/>
              </a:lnSpc>
              <a:buClrTx/>
            </a:pPr>
            <a:r>
              <a:rPr lang="en-US" altLang="zh-CN" sz="2000" b="1" dirty="0"/>
              <a:t>4.《严防享乐主义奢靡之风反弹“九严查”》（甘纪办发〔2018〕3号）</a:t>
            </a:r>
            <a:endParaRPr lang="en-US" altLang="zh-CN" sz="2000" b="1" dirty="0"/>
          </a:p>
          <a:p>
            <a:pPr lvl="0" algn="l">
              <a:lnSpc>
                <a:spcPts val="3300"/>
              </a:lnSpc>
              <a:buClrTx/>
            </a:pPr>
            <a:r>
              <a:rPr lang="en-US" altLang="zh-CN" sz="2000" b="1" dirty="0"/>
              <a:t>5.《西北师范大学国内公务接待管理办法（修订）》西师发〔2018〕15号）</a:t>
            </a:r>
            <a:endParaRPr lang="en-US" altLang="zh-CN" sz="2000" b="1" dirty="0"/>
          </a:p>
          <a:p>
            <a:pPr lvl="0" algn="l">
              <a:lnSpc>
                <a:spcPts val="3300"/>
              </a:lnSpc>
              <a:buClrTx/>
            </a:pPr>
            <a:r>
              <a:rPr lang="en-US" altLang="zh-CN" sz="2000" b="1" dirty="0"/>
              <a:t>6.《西北师范大学贯彻落实中央八项规定实施细则的实施办法》（西师党发〔2018〕16号） </a:t>
            </a:r>
            <a:br>
              <a:rPr lang="en-US" altLang="zh-CN" sz="2000" b="1" dirty="0"/>
            </a:br>
            <a:r>
              <a:rPr lang="en-US" altLang="zh-CN" sz="2000" b="1" dirty="0"/>
              <a:t>    </a:t>
            </a:r>
            <a:br>
              <a:rPr lang="en-US" altLang="zh-CN" sz="2000" b="1" dirty="0"/>
            </a:br>
            <a:br>
              <a:rPr lang="en-US" altLang="zh-CN" sz="2000" b="1" dirty="0"/>
            </a:br>
            <a:r>
              <a:rPr lang="en-US" altLang="zh-CN" sz="2000" b="1" dirty="0"/>
              <a:t> </a:t>
            </a:r>
            <a:br>
              <a:rPr lang="zh-CN" altLang="zh-CN" sz="2000" b="1" dirty="0"/>
            </a:br>
            <a:br>
              <a:rPr lang="zh-CN" altLang="zh-CN" sz="2000" b="1" dirty="0"/>
            </a:br>
            <a:br>
              <a:rPr lang="zh-CN" altLang="zh-CN" sz="2000" b="1"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6146"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国内公务接待费报销指南</a:t>
            </a:r>
            <a:endParaRPr lang="zh-CN" altLang="en-US"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Rectangle 2"/>
          <p:cNvSpPr>
            <a:spLocks noGrp="1"/>
          </p:cNvSpPr>
          <p:nvPr>
            <p:ph type="ctrTitle"/>
          </p:nvPr>
        </p:nvSpPr>
        <p:spPr>
          <a:xfrm>
            <a:off x="228600" y="1295400"/>
            <a:ext cx="8686800" cy="4648200"/>
          </a:xfrm>
        </p:spPr>
        <p:txBody>
          <a:bodyPr vert="horz" wrap="square" lIns="91440" tIns="45720" rIns="91440" bIns="45720" anchor="t"/>
          <a:lstStyle>
            <a:lvl1pPr lvl="0">
              <a:defRPr/>
            </a:lvl1pPr>
          </a:lstStyle>
          <a:p>
            <a:pPr lvl="0" algn="l">
              <a:lnSpc>
                <a:spcPts val="3500"/>
              </a:lnSpc>
              <a:buClrTx/>
            </a:pPr>
            <a:r>
              <a:rPr lang="zh-CN" altLang="en-US" sz="2000" b="1" dirty="0">
                <a:solidFill>
                  <a:srgbClr val="00B0F0"/>
                </a:solidFill>
              </a:rPr>
              <a:t>二、审批要求</a:t>
            </a:r>
            <a:r>
              <a:rPr lang="en-US" altLang="zh-CN" sz="2000" b="1" dirty="0">
                <a:solidFill>
                  <a:srgbClr val="00B0F0"/>
                </a:solidFill>
              </a:rPr>
              <a:t>   </a:t>
            </a:r>
            <a:br>
              <a:rPr lang="en-US" altLang="zh-CN" sz="2000" b="1" dirty="0">
                <a:solidFill>
                  <a:srgbClr val="00B0F0"/>
                </a:solidFill>
              </a:rPr>
            </a:br>
            <a:r>
              <a:rPr lang="en-US" altLang="zh-CN" sz="2000" b="1" dirty="0">
                <a:solidFill>
                  <a:srgbClr val="00B0F0"/>
                </a:solidFill>
              </a:rPr>
              <a:t>        </a:t>
            </a:r>
            <a:r>
              <a:rPr lang="zh-CN" altLang="en-US" sz="2000" b="1" dirty="0"/>
              <a:t>严格执行审批责任制度，依据公函安排接待，填写</a:t>
            </a:r>
            <a:r>
              <a:rPr lang="zh-CN" altLang="zh-CN" sz="2000" b="1" dirty="0"/>
              <a:t>《</a:t>
            </a:r>
            <a:r>
              <a:rPr lang="zh-CN" altLang="en-US" sz="2000" b="1" dirty="0"/>
              <a:t>西北师范大学公务接待审批单</a:t>
            </a:r>
            <a:r>
              <a:rPr lang="en-US" altLang="zh-CN" sz="2000" b="1" dirty="0"/>
              <a:t>》</a:t>
            </a:r>
            <a:r>
              <a:rPr lang="zh-CN" altLang="en-US" sz="2000" b="1" dirty="0"/>
              <a:t>。并由接待单位相关负责人审签。</a:t>
            </a:r>
            <a:br>
              <a:rPr lang="en-US" altLang="zh-CN" sz="2000" b="1" dirty="0"/>
            </a:br>
            <a:r>
              <a:rPr lang="en-US" altLang="zh-CN" sz="2000" b="1" dirty="0">
                <a:solidFill>
                  <a:srgbClr val="FF0000"/>
                </a:solidFill>
              </a:rPr>
              <a:t>       </a:t>
            </a:r>
            <a:r>
              <a:rPr lang="en-US" altLang="zh-CN" sz="2000" dirty="0"/>
              <a:t> </a:t>
            </a:r>
            <a:r>
              <a:rPr lang="en-US" altLang="zh-CN" sz="2000" b="1" dirty="0"/>
              <a:t>1.</a:t>
            </a:r>
            <a:r>
              <a:rPr lang="zh-CN" altLang="en-US" sz="2000" b="1" u="sng" dirty="0"/>
              <a:t>学校公务接待费</a:t>
            </a:r>
            <a:r>
              <a:rPr lang="zh-CN" altLang="en-US" sz="2000" b="1" dirty="0"/>
              <a:t>由校办负责人签字，报校办分管校领导审批。</a:t>
            </a:r>
            <a:br>
              <a:rPr lang="zh-CN" altLang="en-US" sz="2000" dirty="0"/>
            </a:br>
            <a:r>
              <a:rPr lang="en-US" altLang="zh-CN" sz="2000" dirty="0"/>
              <a:t>        </a:t>
            </a:r>
            <a:r>
              <a:rPr lang="en-US" altLang="zh-CN" sz="2000" b="1" dirty="0"/>
              <a:t>2.</a:t>
            </a:r>
            <a:r>
              <a:rPr lang="zh-CN" altLang="en-US" sz="2000" b="1" u="sng" dirty="0"/>
              <a:t>各学院公务接待费</a:t>
            </a:r>
            <a:r>
              <a:rPr lang="zh-CN" altLang="en-US" sz="2000" b="1" dirty="0"/>
              <a:t>由学院院长签署单位负责人意见，学院书记签署审批意见。</a:t>
            </a:r>
            <a:br>
              <a:rPr lang="zh-CN" altLang="en-US" sz="2000" dirty="0"/>
            </a:br>
            <a:r>
              <a:rPr lang="en-US" altLang="zh-CN" sz="2000" dirty="0"/>
              <a:t>        </a:t>
            </a:r>
            <a:r>
              <a:rPr lang="en-US" altLang="zh-CN" sz="2000" b="1" dirty="0"/>
              <a:t>3.</a:t>
            </a:r>
            <a:r>
              <a:rPr lang="zh-CN" altLang="en-US" sz="2000" b="1" dirty="0"/>
              <a:t>审批单中“财务处意见”由分管会计核算副处长签署</a:t>
            </a:r>
            <a:r>
              <a:rPr lang="zh-CN" altLang="en-US" sz="2000" b="1" dirty="0"/>
              <a:t>，主要审批经费支出口径是否合规。</a:t>
            </a:r>
            <a:br>
              <a:rPr lang="zh-CN" altLang="en-US" sz="2000" b="1" dirty="0"/>
            </a:br>
            <a:br>
              <a:rPr lang="en-US" altLang="zh-CN" sz="2000" b="1" dirty="0"/>
            </a:br>
            <a:r>
              <a:rPr lang="en-US" altLang="zh-CN" sz="2000" b="1" dirty="0"/>
              <a:t> </a:t>
            </a:r>
            <a:br>
              <a:rPr lang="en-US" altLang="zh-CN" sz="2000" b="1" dirty="0"/>
            </a:br>
            <a:br>
              <a:rPr lang="zh-CN" altLang="zh-CN" sz="2000" b="1" dirty="0"/>
            </a:br>
            <a:br>
              <a:rPr lang="zh-CN" altLang="zh-CN" sz="2000" b="1" dirty="0"/>
            </a:br>
            <a:br>
              <a:rPr lang="zh-CN" altLang="zh-CN" sz="2000" b="1"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8194"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国内公务接待费报销指南</a:t>
            </a:r>
            <a:endParaRPr lang="zh-CN" altLang="en-US"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2"/>
          <p:cNvSpPr>
            <a:spLocks noGrp="1" noChangeArrowheads="1"/>
          </p:cNvSpPr>
          <p:nvPr>
            <p:ph type="ctrTitle" idx="4294967295"/>
          </p:nvPr>
        </p:nvSpPr>
        <p:spPr>
          <a:xfrm>
            <a:off x="228600" y="1447800"/>
            <a:ext cx="8915400" cy="4648200"/>
          </a:xfrm>
        </p:spPr>
        <p:txBody>
          <a:bodyPr vert="horz" wrap="square" lIns="91440" tIns="45720" rIns="91440" bIns="45720" numCol="1" anchor="t" anchorCtr="0" compatLnSpc="1"/>
          <a:lstStyle/>
          <a:p>
            <a:pPr marL="0" marR="0" lvl="0" indent="0" algn="l" defTabSz="914400" rtl="0" eaLnBrk="0" fontAlgn="base" latinLnBrk="0" hangingPunct="0">
              <a:lnSpc>
                <a:spcPts val="3500"/>
              </a:lnSpc>
              <a:spcBef>
                <a:spcPct val="0"/>
              </a:spcBef>
              <a:spcAft>
                <a:spcPct val="0"/>
              </a:spcAft>
              <a:buClrTx/>
              <a:buSzTx/>
              <a:buFontTx/>
              <a:buNone/>
              <a:defRPr/>
            </a:pPr>
            <a:r>
              <a:rPr kumimoji="0" lang="zh-CN" altLang="en-US" sz="2000" b="1" i="0" u="none" strike="noStrike" kern="0" cap="none" spc="0" normalizeH="0" baseline="0" noProof="0" dirty="0" smtClean="0">
                <a:ln>
                  <a:noFill/>
                </a:ln>
                <a:solidFill>
                  <a:srgbClr val="00B0F0"/>
                </a:solidFill>
                <a:effectLst/>
                <a:uLnTx/>
                <a:uFillTx/>
                <a:latin typeface="+mj-lt"/>
                <a:ea typeface="+mj-ea"/>
                <a:cs typeface="+mj-cs"/>
              </a:rPr>
              <a:t>三</a:t>
            </a:r>
            <a:r>
              <a:rPr kumimoji="0" lang="zh-CN" sz="2000" b="1" i="0" u="none" strike="noStrike" kern="0" cap="none" spc="0" normalizeH="0" baseline="0" noProof="0" dirty="0" smtClean="0">
                <a:ln>
                  <a:noFill/>
                </a:ln>
                <a:solidFill>
                  <a:srgbClr val="00B0F0"/>
                </a:solidFill>
                <a:effectLst/>
                <a:uLnTx/>
                <a:uFillTx/>
                <a:latin typeface="+mj-lt"/>
                <a:ea typeface="+mj-ea"/>
                <a:cs typeface="+mj-cs"/>
              </a:rPr>
              <a:t>、</a:t>
            </a:r>
            <a:r>
              <a:rPr kumimoji="0" lang="zh-CN" altLang="en-US" sz="2000" b="1" i="0" u="none" strike="noStrike" kern="0" cap="none" spc="0" normalizeH="0" baseline="0" noProof="0" dirty="0" smtClean="0">
                <a:ln>
                  <a:noFill/>
                </a:ln>
                <a:solidFill>
                  <a:srgbClr val="00B0F0"/>
                </a:solidFill>
                <a:effectLst/>
                <a:uLnTx/>
                <a:uFillTx/>
                <a:latin typeface="+mj-lt"/>
                <a:ea typeface="+mj-ea"/>
                <a:cs typeface="+mj-cs"/>
              </a:rPr>
              <a:t>报销附件</a:t>
            </a:r>
            <a:br>
              <a:rPr kumimoji="0" lang="en-US" altLang="zh-CN" sz="2000" b="1" i="0" u="none" strike="noStrike" kern="0" cap="none" spc="0" normalizeH="0" baseline="0" noProof="0" dirty="0" smtClean="0">
                <a:ln>
                  <a:noFill/>
                </a:ln>
                <a:solidFill>
                  <a:srgbClr val="00B0F0"/>
                </a:solidFill>
                <a:effectLst/>
                <a:uLnTx/>
                <a:uFillTx/>
                <a:latin typeface="+mj-lt"/>
                <a:ea typeface="+mj-ea"/>
                <a:cs typeface="+mj-cs"/>
              </a:rPr>
            </a:br>
            <a:r>
              <a:rPr kumimoji="0" lang="en-US" altLang="zh-CN" sz="2000" b="1" i="0" u="none" strike="noStrike" kern="0" cap="none" spc="0" normalizeH="0" baseline="0" noProof="0" dirty="0" smtClean="0">
                <a:ln>
                  <a:noFill/>
                </a:ln>
                <a:solidFill>
                  <a:srgbClr val="00B0F0"/>
                </a:solidFill>
                <a:effectLst/>
                <a:uLnTx/>
                <a:uFillTx/>
                <a:latin typeface="+mj-lt"/>
                <a:ea typeface="+mj-ea"/>
                <a:cs typeface="+mj-cs"/>
              </a:rPr>
              <a:t>        </a:t>
            </a: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1.</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对方单位公函</a:t>
            </a:r>
            <a:b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        2.《</a:t>
            </a:r>
            <a:r>
              <a:rPr kumimoji="0" lang="zh-CN" sz="2000" b="1" i="0" u="none" strike="noStrike" kern="0" cap="none" spc="0" normalizeH="0" baseline="0" noProof="0" dirty="0" smtClean="0">
                <a:ln>
                  <a:noFill/>
                </a:ln>
                <a:solidFill>
                  <a:schemeClr val="tx2"/>
                </a:solidFill>
                <a:effectLst/>
                <a:uLnTx/>
                <a:uFillTx/>
                <a:latin typeface="+mj-lt"/>
                <a:ea typeface="+mj-ea"/>
                <a:cs typeface="+mj-cs"/>
              </a:rPr>
              <a:t>西北师范大学公务接待审批单</a:t>
            </a: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 </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sym typeface="+mn-ea"/>
              </a:rPr>
              <a:t>（</a:t>
            </a:r>
            <a:r>
              <a:rPr kumimoji="0" lang="zh-CN" sz="2000" b="1" i="0" u="none" strike="noStrike" kern="0" cap="none" spc="0" normalizeH="0" baseline="0" noProof="0" dirty="0" smtClean="0">
                <a:ln>
                  <a:noFill/>
                </a:ln>
                <a:solidFill>
                  <a:schemeClr val="tx2"/>
                </a:solidFill>
                <a:effectLst/>
                <a:uLnTx/>
                <a:uFillTx/>
                <a:latin typeface="+mj-lt"/>
                <a:ea typeface="+mj-ea"/>
                <a:cs typeface="+mj-cs"/>
                <a:sym typeface="+mn-ea"/>
              </a:rPr>
              <a:t>清楚注明到访或受邀人员姓名、人数、时间</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sym typeface="+mn-ea"/>
              </a:rPr>
              <a:t>）</a:t>
            </a:r>
            <a:br>
              <a:rPr lang="en-US" altLang="zh-CN" sz="2000" b="1" noProof="0" dirty="0" smtClean="0">
                <a:ln>
                  <a:noFill/>
                </a:ln>
                <a:effectLst/>
                <a:uLnTx/>
                <a:uFillTx/>
                <a:sym typeface="+mn-ea"/>
              </a:rPr>
            </a:b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        3.</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相关费用票据及</a:t>
            </a:r>
            <a:r>
              <a:rPr kumimoji="0" lang="zh-CN" altLang="en-US" sz="2000" b="1" i="0" u="none" strike="noStrike" kern="0" cap="none" spc="0" normalizeH="0" baseline="0" noProof="0" dirty="0" smtClean="0">
                <a:ln>
                  <a:noFill/>
                </a:ln>
                <a:solidFill>
                  <a:schemeClr val="tx2"/>
                </a:solidFill>
                <a:effectLst/>
                <a:uLnTx/>
                <a:uFillTx/>
                <a:latin typeface="宋体" panose="02010600030101010101" pitchFamily="2" charset="-122"/>
                <a:ea typeface="宋体" panose="02010600030101010101" pitchFamily="2" charset="-122"/>
                <a:cs typeface="+mj-cs"/>
              </a:rPr>
              <a:t>刷卡交易凭据</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        4.</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邀请专家</a:t>
            </a:r>
            <a:r>
              <a:rPr kumimoji="0" lang="zh-CN" altLang="en-US" sz="2000" b="1" i="0" u="none" strike="noStrike" kern="0" cap="none" spc="0" normalizeH="0" baseline="0" noProof="0" dirty="0" smtClean="0">
                <a:ln>
                  <a:noFill/>
                </a:ln>
                <a:solidFill>
                  <a:schemeClr val="tx1"/>
                </a:solidFill>
                <a:effectLst/>
                <a:uLnTx/>
                <a:uFillTx/>
                <a:latin typeface="+mj-lt"/>
                <a:ea typeface="+mj-ea"/>
                <a:cs typeface="+mj-cs"/>
              </a:rPr>
              <a:t>合作交流等公务活动的</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文字说明及</a:t>
            </a:r>
            <a:r>
              <a:rPr kumimoji="0" lang="zh-CN" sz="2000" b="1" i="0" u="none" strike="noStrike" kern="0" cap="none" spc="0" normalizeH="0" baseline="0" noProof="0" dirty="0" smtClean="0">
                <a:ln>
                  <a:noFill/>
                </a:ln>
                <a:solidFill>
                  <a:schemeClr val="tx2"/>
                </a:solidFill>
                <a:effectLst/>
                <a:uLnTx/>
                <a:uFillTx/>
                <a:latin typeface="+mj-lt"/>
                <a:ea typeface="+mj-ea"/>
                <a:cs typeface="+mj-cs"/>
              </a:rPr>
              <a:t>图片截图</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r>
              <a:rPr kumimoji="0" lang="zh-CN" altLang="en-US" sz="2000" b="1" i="0" u="none" strike="noStrike" kern="0" cap="none" spc="0" normalizeH="0" baseline="0" noProof="0" dirty="0" smtClean="0">
                <a:ln>
                  <a:noFill/>
                </a:ln>
                <a:solidFill>
                  <a:srgbClr val="00B0F0"/>
                </a:solidFill>
                <a:effectLst/>
                <a:uLnTx/>
                <a:uFillTx/>
                <a:latin typeface="+mj-lt"/>
                <a:ea typeface="+mj-ea"/>
                <a:cs typeface="+mj-cs"/>
              </a:rPr>
              <a:t>四、注意事项</a:t>
            </a:r>
            <a:br>
              <a:rPr kumimoji="0" lang="en-US" altLang="zh-CN" sz="2000" b="1" i="0" u="none" strike="noStrike" kern="0" cap="none" spc="0" normalizeH="0" baseline="0" noProof="0" dirty="0" smtClean="0">
                <a:ln>
                  <a:noFill/>
                </a:ln>
                <a:solidFill>
                  <a:srgbClr val="00B0F0"/>
                </a:solidFill>
                <a:effectLst/>
                <a:uLnTx/>
                <a:uFillTx/>
                <a:latin typeface="+mj-lt"/>
                <a:ea typeface="+mj-ea"/>
                <a:cs typeface="+mj-cs"/>
              </a:rPr>
            </a:br>
            <a:r>
              <a:rPr kumimoji="0" lang="en-US" altLang="zh-CN" sz="2000" b="1" i="0" u="none" strike="noStrike" kern="0" cap="none" spc="0" normalizeH="0" baseline="0" noProof="0" dirty="0" smtClean="0">
                <a:ln>
                  <a:noFill/>
                </a:ln>
                <a:solidFill>
                  <a:schemeClr val="tx1"/>
                </a:solidFill>
                <a:effectLst/>
                <a:uLnTx/>
                <a:uFillTx/>
                <a:latin typeface="+mj-lt"/>
                <a:ea typeface="+mj-ea"/>
                <a:cs typeface="+mj-cs"/>
              </a:rPr>
              <a:t>        1. </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遵循“一事一报”原则，</a:t>
            </a:r>
            <a:r>
              <a:rPr kumimoji="0" lang="zh-CN" sz="2000" b="1" i="0" u="none" strike="noStrike" kern="0" cap="none" spc="0" normalizeH="0" baseline="0" noProof="0" dirty="0" smtClean="0">
                <a:ln>
                  <a:noFill/>
                </a:ln>
                <a:solidFill>
                  <a:schemeClr val="tx2"/>
                </a:solidFill>
                <a:effectLst/>
                <a:uLnTx/>
                <a:uFillTx/>
                <a:latin typeface="+mj-lt"/>
                <a:ea typeface="+mj-ea"/>
                <a:cs typeface="+mj-cs"/>
              </a:rPr>
              <a:t>在</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接待活动结束</a:t>
            </a:r>
            <a:r>
              <a:rPr kumimoji="0" lang="zh-CN" sz="2000" b="1" i="0" u="none" strike="noStrike" kern="0" cap="none" spc="0" normalizeH="0" baseline="0" noProof="0" dirty="0" smtClean="0">
                <a:ln>
                  <a:noFill/>
                </a:ln>
                <a:solidFill>
                  <a:schemeClr val="tx2"/>
                </a:solidFill>
                <a:effectLst/>
                <a:uLnTx/>
                <a:uFillTx/>
                <a:latin typeface="+mj-lt"/>
                <a:ea typeface="+mj-ea"/>
                <a:cs typeface="+mj-cs"/>
              </a:rPr>
              <a:t>后一个月内办</a:t>
            </a:r>
            <a:r>
              <a:rPr kumimoji="0" lang="zh-CN" altLang="en-US" sz="2000" b="1" i="0" u="none" strike="noStrike" kern="0" cap="none" spc="0" normalizeH="0" baseline="0" noProof="0" dirty="0" smtClean="0">
                <a:ln>
                  <a:noFill/>
                </a:ln>
                <a:solidFill>
                  <a:schemeClr val="tx2"/>
                </a:solidFill>
                <a:effectLst/>
                <a:uLnTx/>
                <a:uFillTx/>
                <a:latin typeface="+mj-lt"/>
                <a:ea typeface="+mj-ea"/>
                <a:cs typeface="+mj-cs"/>
              </a:rPr>
              <a:t>结</a:t>
            </a:r>
            <a:r>
              <a:rPr kumimoji="0" lang="zh-CN" sz="2000" b="1" i="0" u="none" strike="noStrike" kern="0" cap="none" spc="0" normalizeH="0" baseline="0" noProof="0" dirty="0" smtClean="0">
                <a:ln>
                  <a:noFill/>
                </a:ln>
                <a:solidFill>
                  <a:schemeClr val="tx2"/>
                </a:solidFill>
                <a:effectLst/>
                <a:uLnTx/>
                <a:uFillTx/>
                <a:latin typeface="+mj-lt"/>
                <a:ea typeface="+mj-ea"/>
                <a:cs typeface="+mj-cs"/>
              </a:rPr>
              <a:t>报销手续。</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1" i="0" u="none" strike="noStrike" kern="0" cap="none" spc="0" normalizeH="0" baseline="0" noProof="0" dirty="0" smtClean="0">
                <a:ln>
                  <a:noFill/>
                </a:ln>
                <a:solidFill>
                  <a:schemeClr val="tx1"/>
                </a:solidFill>
                <a:effectLst/>
                <a:uLnTx/>
                <a:uFillTx/>
                <a:latin typeface="+mj-lt"/>
                <a:ea typeface="+mj-ea"/>
                <a:cs typeface="+mj-cs"/>
              </a:rPr>
              <a:t>        2.</a:t>
            </a:r>
            <a:r>
              <a:rPr kumimoji="0" lang="zh-CN" altLang="en-US" sz="2000" b="1" i="0" u="none" strike="noStrike" kern="0" cap="none" spc="0" normalizeH="0" baseline="0" noProof="0" dirty="0" smtClean="0">
                <a:ln>
                  <a:noFill/>
                </a:ln>
                <a:solidFill>
                  <a:schemeClr val="tx1"/>
                </a:solidFill>
                <a:effectLst/>
                <a:uLnTx/>
                <a:uFillTx/>
                <a:latin typeface="+mn-ea"/>
                <a:ea typeface="+mj-ea"/>
                <a:cs typeface="+mj-cs"/>
              </a:rPr>
              <a:t>同城不能接待，接待陪同人数不得超标</a:t>
            </a:r>
            <a:br>
              <a:rPr kumimoji="0" 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zh-CN" sz="2000" b="0" i="0" u="none" strike="noStrike" kern="0" cap="none" spc="0" normalizeH="0" baseline="0" noProof="0" dirty="0" smtClean="0">
                <a:ln>
                  <a:noFill/>
                </a:ln>
                <a:solidFill>
                  <a:schemeClr val="tx2"/>
                </a:solidFill>
                <a:effectLst/>
                <a:uLnTx/>
                <a:uFillTx/>
                <a:latin typeface="+mj-lt"/>
                <a:ea typeface="+mj-ea"/>
                <a:cs typeface="+mj-cs"/>
              </a:rPr>
            </a:b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t> </a:t>
            </a:r>
            <a:br>
              <a:rPr kumimoji="0" lang="en-US" alt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alt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alt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altLang="zh-CN" sz="2000" b="1" i="0" u="none" strike="noStrike" kern="0" cap="none" spc="0" normalizeH="0" baseline="0" noProof="0" dirty="0" smtClean="0">
                <a:ln>
                  <a:noFill/>
                </a:ln>
                <a:solidFill>
                  <a:schemeClr val="tx2"/>
                </a:solidFill>
                <a:effectLst/>
                <a:uLnTx/>
                <a:uFillTx/>
                <a:latin typeface="+mj-lt"/>
                <a:ea typeface="+mj-ea"/>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br>
              <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rPr>
            </a:br>
            <a:endParaRPr kumimoji="0" lang="zh-CN" altLang="en-US" sz="2000" b="1" i="0" u="none" strike="noStrike" kern="0" cap="none" spc="0" normalizeH="0" baseline="0" noProof="0" dirty="0" smtClean="0">
              <a:ln>
                <a:noFill/>
              </a:ln>
              <a:solidFill>
                <a:schemeClr val="tx2"/>
              </a:solidFill>
              <a:effectLst/>
              <a:uLnTx/>
              <a:uFillTx/>
              <a:latin typeface="黑体" panose="02010609060101010101" pitchFamily="49" charset="-122"/>
              <a:ea typeface="黑体" panose="02010609060101010101" pitchFamily="49" charset="-122"/>
              <a:cs typeface="+mj-cs"/>
            </a:endParaRPr>
          </a:p>
        </p:txBody>
      </p:sp>
      <p:sp>
        <p:nvSpPr>
          <p:cNvPr id="10242"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国内公务接待费报销指南</a:t>
            </a:r>
            <a:endParaRPr lang="zh-CN" altLang="en-US"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p:cNvSpPr>
          <p:nvPr>
            <p:ph type="ctrTitle"/>
          </p:nvPr>
        </p:nvSpPr>
        <p:spPr>
          <a:xfrm>
            <a:off x="-342900" y="1702435"/>
            <a:ext cx="8686800" cy="4648200"/>
          </a:xfrm>
        </p:spPr>
        <p:txBody>
          <a:bodyPr wrap="square" lIns="91440" tIns="45720" rIns="91440" bIns="45720" anchor="t"/>
          <a:lstStyle>
            <a:lvl1pPr lvl="0">
              <a:defRPr/>
            </a:lvl1pPr>
          </a:lstStyle>
          <a:p>
            <a:pPr lvl="0" algn="l" latinLnBrk="0">
              <a:lnSpc>
                <a:spcPts val="3800"/>
              </a:lnSpc>
            </a:pPr>
            <a:r>
              <a:rPr lang="zh-CN" altLang="en-US" sz="2000" b="1" dirty="0">
                <a:solidFill>
                  <a:srgbClr val="FF0000"/>
                </a:solidFill>
              </a:rPr>
              <a:t>       </a:t>
            </a:r>
            <a:r>
              <a:rPr lang="en-US" altLang="zh-CN" sz="2000" b="1" dirty="0"/>
              <a:t>  </a:t>
            </a:r>
            <a:br>
              <a:rPr lang="zh-CN" altLang="zh-CN" sz="2000" dirty="0"/>
            </a:br>
            <a:br>
              <a:rPr lang="zh-CN" altLang="zh-CN" sz="2000" dirty="0"/>
            </a:br>
            <a:br>
              <a:rPr lang="zh-CN"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7170"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报销审批</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1364933"/>
            <a:ext cx="5080000" cy="337185"/>
          </a:xfrm>
          <a:prstGeom prst="rect">
            <a:avLst/>
          </a:prstGeom>
          <a:noFill/>
          <a:ln w="9525">
            <a:noFill/>
          </a:ln>
        </p:spPr>
        <p:txBody>
          <a:bodyPr>
            <a:spAutoFit/>
          </a:bodyPr>
          <a:p>
            <a:pPr marL="0" indent="0" algn="ctr"/>
            <a:r>
              <a:rPr lang="zh-CN" sz="1600" b="1">
                <a:latin typeface="Calibri" panose="020F0502020204030204" pitchFamily="34" charset="0"/>
                <a:ea typeface="宋体" panose="02010600030101010101" pitchFamily="2" charset="-122"/>
              </a:rPr>
              <a:t>财务报销审签</a:t>
            </a:r>
            <a:r>
              <a:rPr lang="en-US" sz="1600" b="1">
                <a:latin typeface="Calibri" panose="020F0502020204030204" pitchFamily="34" charset="0"/>
                <a:ea typeface="宋体" panose="02010600030101010101" pitchFamily="2" charset="-122"/>
                <a:cs typeface="Times New Roman" panose="02020603050405020304" charset="0"/>
              </a:rPr>
              <a:t>—</a:t>
            </a:r>
            <a:r>
              <a:rPr lang="zh-CN" sz="1600" b="1">
                <a:latin typeface="Calibri" panose="020F0502020204030204" pitchFamily="34" charset="0"/>
                <a:ea typeface="宋体" panose="02010600030101010101" pitchFamily="2" charset="-122"/>
              </a:rPr>
              <a:t>申报审批环节</a:t>
            </a:r>
            <a:r>
              <a:rPr lang="en-US" sz="1600" b="1">
                <a:latin typeface="Calibri" panose="020F0502020204030204" pitchFamily="34" charset="0"/>
                <a:ea typeface="宋体" panose="02010600030101010101" pitchFamily="2" charset="-122"/>
                <a:cs typeface="Times New Roman" panose="02020603050405020304" charset="0"/>
              </a:rPr>
              <a:t>·</a:t>
            </a:r>
            <a:r>
              <a:rPr lang="zh-CN" sz="1600" b="1">
                <a:ea typeface="宋体" panose="02010600030101010101" pitchFamily="2" charset="-122"/>
              </a:rPr>
              <a:t>特殊事项审批</a:t>
            </a:r>
            <a:endParaRPr lang="zh-CN" altLang="en-US"/>
          </a:p>
        </p:txBody>
      </p:sp>
      <p:graphicFrame>
        <p:nvGraphicFramePr>
          <p:cNvPr id="2" name="表格 1"/>
          <p:cNvGraphicFramePr/>
          <p:nvPr/>
        </p:nvGraphicFramePr>
        <p:xfrm>
          <a:off x="289560" y="1702435"/>
          <a:ext cx="8787130" cy="4015105"/>
        </p:xfrm>
        <a:graphic>
          <a:graphicData uri="http://schemas.openxmlformats.org/drawingml/2006/table">
            <a:tbl>
              <a:tblPr firstRow="1" bandRow="1">
                <a:tableStyleId>{5940675A-B579-460E-94D1-54222C63F5DA}</a:tableStyleId>
              </a:tblPr>
              <a:tblGrid>
                <a:gridCol w="285750"/>
                <a:gridCol w="2730500"/>
                <a:gridCol w="1914525"/>
                <a:gridCol w="914400"/>
                <a:gridCol w="12700"/>
                <a:gridCol w="5080"/>
                <a:gridCol w="12700"/>
                <a:gridCol w="1050925"/>
                <a:gridCol w="1860550"/>
              </a:tblGrid>
              <a:tr h="314325">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序号</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审批事项</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审批事项分类</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5">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审批人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备注</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14325">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1</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公务接待费报销</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公务接待费</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5">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公务接待审批表已执行事前审批手续</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14325">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学校举办的会议费报销</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学校举办的会议费</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5">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会议审批表已执行事前审批手续</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14325">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因公临时出国（境）费报销</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因公临时出国（境）费</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5">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出国批件及请假审批表已执行事前审批手续</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61925">
                <a:tc rowSpan="2">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rowSpan="2">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劳务费报销</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学生及校外人员劳务费</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5">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rowSpan="2">
                  <a:txBody>
                    <a:bodyPr/>
                    <a:p>
                      <a:pPr indent="0" algn="ctr">
                        <a:buNone/>
                      </a:pPr>
                      <a:r>
                        <a:rPr lang="en-US" sz="1000" b="0">
                          <a:solidFill>
                            <a:srgbClr val="000000"/>
                          </a:solidFill>
                          <a:latin typeface="Calibri" panose="020F0502020204030204" pitchFamily="34" charset="0"/>
                          <a:cs typeface="Calibri" panose="020F0502020204030204" pitchFamily="34" charset="0"/>
                        </a:rPr>
                        <a:t> </a:t>
                      </a:r>
                      <a:endParaRPr lang="en-US" altLang="en-US" sz="1000" b="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143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校内在职人员劳务费</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2">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分管校领导</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161925">
                <a:tc rowSpan="2">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rowSpan="2">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学校举办的培训费报销</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培训费综合定额内的支出或其他相关支出</a:t>
                      </a:r>
                      <a:endParaRPr 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5">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rowSpan="2">
                  <a:txBody>
                    <a:bodyPr/>
                    <a:p>
                      <a:pPr indent="0" algn="ctr">
                        <a:buNone/>
                      </a:pPr>
                      <a:r>
                        <a:rPr lang="en-US" sz="1000" b="0">
                          <a:solidFill>
                            <a:srgbClr val="000000"/>
                          </a:solidFill>
                          <a:latin typeface="Calibri" panose="020F0502020204030204" pitchFamily="34" charset="0"/>
                          <a:cs typeface="Calibri" panose="020F0502020204030204" pitchFamily="34" charset="0"/>
                        </a:rPr>
                        <a:t> </a:t>
                      </a:r>
                      <a:endParaRPr lang="en-US" altLang="en-US" sz="1000" b="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143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培训资金用于发放校内人员劳务费</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2">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分管校领导</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161925">
                <a:tc rowSpan="2">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6</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c rowSpan="2">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科研项目的资金支付</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常规事项:依据项目经费预算</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gridSpan="5">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项目负责人签字</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rowSpan="2">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科研预算已前置</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r>
              <a:tr h="1619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cap="flat">
                      <a:noFill/>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cap="flat">
                      <a:noFill/>
                    </a:lnB>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特殊事项：退款或协作费转出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4">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项目负责人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科学研究院</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cap="flat">
                      <a:noFill/>
                    </a:lnB>
                  </a:tcPr>
                </a:tc>
              </a:tr>
              <a:tr h="233680">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7</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通过“云采购平台”购买低值易耗品</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 </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gridSpan="5">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电子审批流程</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无需纸质审签</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rgbClr val="FFFFFF"/>
                    </a:solidFill>
                  </a:tcPr>
                </a:tc>
              </a:tr>
              <a:tr h="466725">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8</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单次报销金额3000元以上的办公用品、电脑耗材、图书资料、印刷制作、公务用车等日常公用经费的资金支付</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solidFill>
                            <a:srgbClr val="000000"/>
                          </a:solidFill>
                          <a:latin typeface="Calibri" panose="020F0502020204030204" pitchFamily="34" charset="0"/>
                          <a:cs typeface="Calibri" panose="020F0502020204030204" pitchFamily="34" charset="0"/>
                        </a:rPr>
                        <a:t>“</a:t>
                      </a: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云采购平台</a:t>
                      </a:r>
                      <a:r>
                        <a:rPr lang="en-US" sz="1000" b="1">
                          <a:solidFill>
                            <a:srgbClr val="000000"/>
                          </a:solidFill>
                          <a:latin typeface="Calibri" panose="020F0502020204030204" pitchFamily="34" charset="0"/>
                          <a:cs typeface="Calibri" panose="020F0502020204030204" pitchFamily="34" charset="0"/>
                        </a:rPr>
                        <a:t>”</a:t>
                      </a: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线下合规采购</a:t>
                      </a:r>
                      <a:endParaRPr lang="en-US" altLang="en-US" sz="1000" b="1">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gridSpan="4">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分管校领导</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lgn="ctr">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14325">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9</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维修改造工程（审计定案金额超过合同价10%的预算额度内资金支付）</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p>
                      <a:pPr indent="0" algn="ctr">
                        <a:buNone/>
                      </a:pPr>
                      <a:r>
                        <a:rPr lang="en-US" sz="1000" b="0">
                          <a:solidFill>
                            <a:srgbClr val="000000"/>
                          </a:solidFill>
                          <a:latin typeface="Calibri" panose="020F0502020204030204" pitchFamily="34" charset="0"/>
                          <a:cs typeface="Calibri" panose="020F0502020204030204" pitchFamily="34" charset="0"/>
                        </a:rPr>
                        <a:t> </a:t>
                      </a:r>
                      <a:endParaRPr lang="en-US" altLang="en-US" sz="1000" b="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5">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单位财务负责人审核后，报校长办公会或党委常委会研究决定。</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1000" b="0">
                          <a:solidFill>
                            <a:srgbClr val="000000"/>
                          </a:solidFill>
                          <a:latin typeface="Calibri" panose="020F0502020204030204" pitchFamily="34" charset="0"/>
                          <a:cs typeface="Calibri" panose="020F0502020204030204" pitchFamily="34" charset="0"/>
                        </a:rPr>
                        <a:t> </a:t>
                      </a:r>
                      <a:endParaRPr lang="en-US" altLang="en-US" sz="1000" b="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14325">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10</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党费资金支付（下拨党费）</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c>
                  <a:txBody>
                    <a:bodyPr/>
                    <a:p>
                      <a:pPr indent="0">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常规：日常运行使用</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gridSpan="3">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单位财务负责人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基层党委负责人</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lgn="ctr">
                        <a:buNone/>
                      </a:pPr>
                      <a:r>
                        <a:rPr lang="en-US" sz="1000" b="1">
                          <a:solidFill>
                            <a:srgbClr val="000000"/>
                          </a:solidFill>
                          <a:latin typeface="宋体" panose="02010600030101010101" pitchFamily="2" charset="-122"/>
                          <a:ea typeface="宋体" panose="02010600030101010101" pitchFamily="2" charset="-122"/>
                          <a:cs typeface="宋体" panose="02010600030101010101" pitchFamily="2" charset="-122"/>
                        </a:rPr>
                        <a:t>依据学校组织部下拨党费管理使用规定执行</a:t>
                      </a:r>
                      <a:endParaRPr lang="en-US" altLang="en-US" sz="10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rgbClr val="FFFFFF"/>
                    </a:solidFill>
                  </a:tcPr>
                </a:tc>
              </a:tr>
            </a:tbl>
          </a:graphicData>
        </a:graphic>
      </p:graphicFrame>
    </p:spTree>
  </p:cSld>
  <p:clrMapOvr>
    <a:masterClrMapping/>
  </p:clrMapOvr>
  <p:transition>
    <p:pull/>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Rectangle 2"/>
          <p:cNvSpPr>
            <a:spLocks noGrp="1"/>
          </p:cNvSpPr>
          <p:nvPr>
            <p:ph type="ctrTitle"/>
          </p:nvPr>
        </p:nvSpPr>
        <p:spPr>
          <a:xfrm>
            <a:off x="304800" y="1143000"/>
            <a:ext cx="8686800" cy="4648200"/>
          </a:xfrm>
        </p:spPr>
        <p:txBody>
          <a:bodyPr vert="horz" wrap="square" lIns="91440" tIns="45720" rIns="91440" bIns="45720" anchor="t"/>
          <a:lstStyle>
            <a:lvl1pPr lvl="0">
              <a:defRPr/>
            </a:lvl1pPr>
          </a:lstStyle>
          <a:p>
            <a:pPr lvl="0">
              <a:lnSpc>
                <a:spcPts val="3300"/>
              </a:lnSpc>
              <a:buClrTx/>
            </a:pPr>
            <a:r>
              <a:rPr lang="zh-CN" altLang="en-US" sz="2000" b="1" dirty="0">
                <a:solidFill>
                  <a:srgbClr val="00B0F0"/>
                </a:solidFill>
              </a:rPr>
              <a:t>      </a:t>
            </a:r>
            <a:br>
              <a:rPr lang="en-US" altLang="zh-CN" sz="2000" b="1" dirty="0">
                <a:solidFill>
                  <a:srgbClr val="00B0F0"/>
                </a:solidFill>
              </a:rPr>
            </a:br>
            <a:br>
              <a:rPr lang="en-US" altLang="zh-CN" sz="2000" b="1" dirty="0">
                <a:solidFill>
                  <a:srgbClr val="00B0F0"/>
                </a:solidFill>
              </a:rPr>
            </a:br>
            <a:br>
              <a:rPr lang="en-US" altLang="zh-CN" sz="2000" b="1" dirty="0">
                <a:solidFill>
                  <a:schemeClr val="tx1"/>
                </a:solidFill>
              </a:rPr>
            </a:br>
            <a:br>
              <a:rPr lang="en-US" altLang="zh-CN" sz="1600" b="1" dirty="0">
                <a:solidFill>
                  <a:schemeClr val="tx1"/>
                </a:solidFill>
              </a:rPr>
            </a:br>
            <a:r>
              <a:rPr lang="en-US" altLang="zh-CN" sz="1600" b="1" u="sng" dirty="0">
                <a:solidFill>
                  <a:srgbClr val="FF0000"/>
                </a:solidFill>
              </a:rPr>
              <a:t> </a:t>
            </a:r>
            <a:br>
              <a:rPr lang="en-US" altLang="zh-CN" sz="1600" b="1" dirty="0">
                <a:solidFill>
                  <a:schemeClr val="tx1"/>
                </a:solidFill>
              </a:rPr>
            </a:br>
            <a:br>
              <a:rPr lang="en-US" altLang="zh-CN" sz="1600" b="1" u="sng" dirty="0">
                <a:solidFill>
                  <a:srgbClr val="00B0F0"/>
                </a:solidFill>
              </a:rPr>
            </a:br>
            <a:br>
              <a:rPr lang="zh-CN" altLang="zh-CN" sz="2000" b="1" dirty="0"/>
            </a:br>
            <a:br>
              <a:rPr lang="en-US" altLang="zh-CN" sz="2000" dirty="0"/>
            </a:br>
            <a:br>
              <a:rPr lang="zh-CN" altLang="zh-CN" sz="2000" dirty="0"/>
            </a:br>
            <a:br>
              <a:rPr lang="zh-CN" altLang="zh-CN" sz="2000" dirty="0"/>
            </a:br>
            <a:r>
              <a:rPr lang="zh-CN" altLang="zh-CN" sz="2000" b="1" dirty="0"/>
              <a:t>工作餐标准 </a:t>
            </a:r>
            <a:r>
              <a:rPr lang="en-US" altLang="zh-CN" sz="2000" b="1" dirty="0">
                <a:solidFill>
                  <a:srgbClr val="FF0000"/>
                </a:solidFill>
              </a:rPr>
              <a:t>75</a:t>
            </a:r>
            <a:r>
              <a:rPr lang="zh-CN" altLang="en-US" sz="2000" b="1" dirty="0">
                <a:solidFill>
                  <a:srgbClr val="FF0000"/>
                </a:solidFill>
              </a:rPr>
              <a:t>元</a:t>
            </a:r>
            <a:r>
              <a:rPr lang="en-US" altLang="zh-CN" sz="2000" b="1" dirty="0">
                <a:solidFill>
                  <a:srgbClr val="FF0000"/>
                </a:solidFill>
              </a:rPr>
              <a:t>/</a:t>
            </a:r>
            <a:r>
              <a:rPr lang="zh-CN" altLang="zh-CN" sz="2000" b="1" dirty="0">
                <a:solidFill>
                  <a:srgbClr val="FF0000"/>
                </a:solidFill>
              </a:rPr>
              <a:t>人</a:t>
            </a:r>
            <a:br>
              <a:rPr lang="zh-CN" altLang="en-US" sz="2000" b="1" dirty="0">
                <a:solidFill>
                  <a:srgbClr val="FF0000"/>
                </a:solidFill>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2290"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国内公务接待费报销指南</a:t>
            </a:r>
            <a:endParaRPr lang="zh-CN" altLang="en-US" dirty="0">
              <a:solidFill>
                <a:srgbClr val="FF0000"/>
              </a:solidFill>
              <a:latin typeface="黑体" panose="02010609060101010101" pitchFamily="49" charset="-122"/>
              <a:ea typeface="黑体" panose="02010609060101010101" pitchFamily="49" charset="-122"/>
            </a:endParaRPr>
          </a:p>
        </p:txBody>
      </p:sp>
      <p:graphicFrame>
        <p:nvGraphicFramePr>
          <p:cNvPr id="6" name="表格 5"/>
          <p:cNvGraphicFramePr>
            <a:graphicFrameLocks noGrp="1"/>
          </p:cNvGraphicFramePr>
          <p:nvPr/>
        </p:nvGraphicFramePr>
        <p:xfrm>
          <a:off x="228600" y="1371600"/>
          <a:ext cx="8763000" cy="3941763"/>
        </p:xfrm>
        <a:graphic>
          <a:graphicData uri="http://schemas.openxmlformats.org/drawingml/2006/table">
            <a:tbl>
              <a:tblPr firstRow="1" bandRow="1">
                <a:tableStyleId>{5C22544A-7EE6-4342-B048-85BDC9FD1C3A}</a:tableStyleId>
              </a:tblPr>
              <a:tblGrid>
                <a:gridCol w="1531398"/>
                <a:gridCol w="7231602"/>
              </a:tblGrid>
              <a:tr h="731520">
                <a:tc gridSpan="2">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2800" dirty="0" smtClean="0">
                          <a:solidFill>
                            <a:srgbClr val="FF0000"/>
                          </a:solidFill>
                          <a:latin typeface="+mj-ea"/>
                          <a:ea typeface="+mj-ea"/>
                        </a:rPr>
                        <a:t>国内公务接待用餐注意事项</a:t>
                      </a:r>
                      <a:endParaRPr lang="zh-CN" altLang="en-US" sz="2800" dirty="0">
                        <a:solidFill>
                          <a:srgbClr val="FF0000"/>
                        </a:solidFill>
                      </a:endParaRPr>
                    </a:p>
                  </a:txBody>
                  <a:tcPr anchor="ctr"/>
                </a:tc>
                <a:tc hMerge="1">
                  <a:tcPr/>
                </a:tc>
              </a:tr>
              <a:tr h="731520">
                <a:tc>
                  <a:txBody>
                    <a:bodyPr/>
                    <a:lstStyle/>
                    <a:p>
                      <a:pPr algn="ctr"/>
                      <a:r>
                        <a:rPr lang="zh-CN" altLang="en-US" b="1" dirty="0" smtClean="0"/>
                        <a:t>原则</a:t>
                      </a:r>
                      <a:endParaRPr lang="zh-CN" altLang="en-US" b="1" dirty="0"/>
                    </a:p>
                  </a:txBody>
                  <a:tcPr anchor="ctr"/>
                </a:tc>
                <a:tc>
                  <a:txBody>
                    <a:bodyPr/>
                    <a:lstStyle/>
                    <a:p>
                      <a:pPr>
                        <a:lnSpc>
                          <a:spcPts val="2800"/>
                        </a:lnSpc>
                      </a:pPr>
                      <a:r>
                        <a:rPr lang="zh-CN" altLang="en-US" b="1" dirty="0" smtClean="0"/>
                        <a:t>♦接待对象应当按照规定标准自行用餐</a:t>
                      </a:r>
                      <a:endParaRPr lang="en-US" altLang="zh-CN" b="1" dirty="0" smtClean="0"/>
                    </a:p>
                    <a:p>
                      <a:pPr>
                        <a:lnSpc>
                          <a:spcPts val="2800"/>
                        </a:lnSpc>
                      </a:pPr>
                      <a:r>
                        <a:rPr lang="zh-CN" altLang="en-US" b="1" dirty="0" smtClean="0"/>
                        <a:t>♦确因工作需要，接待单位可以安排</a:t>
                      </a:r>
                      <a:r>
                        <a:rPr lang="zh-CN" altLang="en-US" b="1" dirty="0" smtClean="0">
                          <a:solidFill>
                            <a:schemeClr val="tx1"/>
                          </a:solidFill>
                        </a:rPr>
                        <a:t>工作餐一次</a:t>
                      </a:r>
                      <a:endParaRPr lang="zh-CN" altLang="en-US" b="1" dirty="0">
                        <a:solidFill>
                          <a:schemeClr val="tx1"/>
                        </a:solidFill>
                      </a:endParaRPr>
                    </a:p>
                  </a:txBody>
                  <a:tcPr/>
                </a:tc>
              </a:tr>
              <a:tr h="731520">
                <a:tc>
                  <a:txBody>
                    <a:bodyPr/>
                    <a:lstStyle/>
                    <a:p>
                      <a:pPr algn="ctr"/>
                      <a:r>
                        <a:rPr lang="zh-CN" altLang="en-US" b="1" dirty="0" smtClean="0"/>
                        <a:t>场所</a:t>
                      </a:r>
                      <a:endParaRPr lang="en-US" altLang="zh-CN" b="1" dirty="0" smtClean="0"/>
                    </a:p>
                  </a:txBody>
                  <a:tcPr anchor="ctr"/>
                </a:tc>
                <a:tc>
                  <a:txBody>
                    <a:bodyPr/>
                    <a:lstStyle/>
                    <a:p>
                      <a:pPr marL="0" marR="0" indent="0" algn="l" defTabSz="914400" rtl="0" eaLnBrk="1" fontAlgn="auto" latinLnBrk="0" hangingPunct="1">
                        <a:lnSpc>
                          <a:spcPts val="2800"/>
                        </a:lnSpc>
                        <a:spcBef>
                          <a:spcPts val="0"/>
                        </a:spcBef>
                        <a:spcAft>
                          <a:spcPts val="0"/>
                        </a:spcAft>
                        <a:buClrTx/>
                        <a:buSzTx/>
                        <a:buFontTx/>
                        <a:buNone/>
                        <a:defRPr/>
                      </a:pPr>
                      <a:r>
                        <a:rPr lang="zh-CN" altLang="en-US" b="1" dirty="0" smtClean="0"/>
                        <a:t>♦原则上安排在校内接待场所，如遇清真餐，可安排在校外用餐</a:t>
                      </a:r>
                      <a:endParaRPr lang="zh-CN" altLang="en-US" b="1" dirty="0" smtClean="0"/>
                    </a:p>
                    <a:p>
                      <a:pPr>
                        <a:lnSpc>
                          <a:spcPts val="2800"/>
                        </a:lnSpc>
                      </a:pPr>
                      <a:r>
                        <a:rPr lang="zh-CN" altLang="en-US" b="1" dirty="0" smtClean="0"/>
                        <a:t>♦不得使用私人会所、高消费餐饮场所</a:t>
                      </a:r>
                      <a:endParaRPr lang="zh-CN" altLang="en-US" b="1" dirty="0"/>
                    </a:p>
                  </a:txBody>
                  <a:tcPr/>
                </a:tc>
              </a:tr>
              <a:tr h="731520">
                <a:tc>
                  <a:txBody>
                    <a:bodyPr/>
                    <a:lstStyle/>
                    <a:p>
                      <a:pPr algn="ctr"/>
                      <a:r>
                        <a:rPr lang="zh-CN" altLang="en-US" b="1" dirty="0" smtClean="0"/>
                        <a:t>菜品</a:t>
                      </a:r>
                      <a:endParaRPr lang="zh-CN" altLang="en-US" b="1" dirty="0"/>
                    </a:p>
                  </a:txBody>
                  <a:tcPr anchor="ctr"/>
                </a:tc>
                <a:tc>
                  <a:txBody>
                    <a:bodyPr/>
                    <a:lstStyle/>
                    <a:p>
                      <a:pPr>
                        <a:lnSpc>
                          <a:spcPts val="2800"/>
                        </a:lnSpc>
                      </a:pPr>
                      <a:r>
                        <a:rPr lang="zh-CN" altLang="en-US" b="1" dirty="0" smtClean="0"/>
                        <a:t>♦工作餐以家常菜、地方菜为主，不得上高档菜肴</a:t>
                      </a:r>
                      <a:endParaRPr lang="en-US" altLang="zh-CN" b="1" dirty="0" smtClean="0"/>
                    </a:p>
                    <a:p>
                      <a:pPr>
                        <a:lnSpc>
                          <a:spcPts val="2800"/>
                        </a:lnSpc>
                      </a:pPr>
                      <a:r>
                        <a:rPr lang="zh-CN" altLang="en-US" b="1" dirty="0" smtClean="0"/>
                        <a:t>♦</a:t>
                      </a:r>
                      <a:r>
                        <a:rPr lang="zh-CN" altLang="en-US" sz="1600" b="1" dirty="0" smtClean="0"/>
                        <a:t>除外事、统战、重要商务接待等规定允许的外，一切公务接待禁止上烟酒</a:t>
                      </a:r>
                      <a:endParaRPr lang="zh-CN" altLang="en-US" sz="1600" b="1" dirty="0"/>
                    </a:p>
                  </a:txBody>
                  <a:tcPr/>
                </a:tc>
              </a:tr>
              <a:tr h="731520">
                <a:tc>
                  <a:txBody>
                    <a:bodyPr/>
                    <a:lstStyle/>
                    <a:p>
                      <a:pPr algn="ctr"/>
                      <a:r>
                        <a:rPr lang="zh-CN" altLang="en-US" b="1" dirty="0" smtClean="0"/>
                        <a:t>陪餐人数</a:t>
                      </a:r>
                      <a:endParaRPr lang="zh-CN" altLang="en-US" b="1" dirty="0"/>
                    </a:p>
                  </a:txBody>
                  <a:tcPr anchor="ctr"/>
                </a:tc>
                <a:tc>
                  <a:txBody>
                    <a:bodyPr/>
                    <a:lstStyle/>
                    <a:p>
                      <a:pPr>
                        <a:lnSpc>
                          <a:spcPts val="2800"/>
                        </a:lnSpc>
                      </a:pPr>
                      <a:r>
                        <a:rPr lang="zh-CN" altLang="en-US" b="1" dirty="0" smtClean="0"/>
                        <a:t>♦接待对象</a:t>
                      </a:r>
                      <a:r>
                        <a:rPr lang="en-US" altLang="zh-CN" b="1" dirty="0" smtClean="0"/>
                        <a:t>10</a:t>
                      </a:r>
                      <a:r>
                        <a:rPr lang="zh-CN" altLang="en-US" b="1" dirty="0" smtClean="0"/>
                        <a:t>人以下的，陪餐人数不得超过</a:t>
                      </a:r>
                      <a:r>
                        <a:rPr lang="en-US" altLang="zh-CN" b="1" dirty="0" smtClean="0"/>
                        <a:t>3</a:t>
                      </a:r>
                      <a:r>
                        <a:rPr lang="zh-CN" altLang="en-US" b="1" dirty="0" smtClean="0"/>
                        <a:t>人</a:t>
                      </a:r>
                      <a:endParaRPr lang="en-US" altLang="zh-CN" b="1" dirty="0" smtClean="0"/>
                    </a:p>
                    <a:p>
                      <a:pPr>
                        <a:lnSpc>
                          <a:spcPts val="2800"/>
                        </a:lnSpc>
                      </a:pPr>
                      <a:r>
                        <a:rPr lang="zh-CN" altLang="en-US" b="1" dirty="0" smtClean="0"/>
                        <a:t>♦接待对象</a:t>
                      </a:r>
                      <a:r>
                        <a:rPr lang="en-US" altLang="zh-CN" b="1" dirty="0" smtClean="0"/>
                        <a:t>10</a:t>
                      </a:r>
                      <a:r>
                        <a:rPr lang="zh-CN" altLang="en-US" b="1" dirty="0" smtClean="0"/>
                        <a:t>人以上的，陪餐人数不得超过接待对象人数的三分之一</a:t>
                      </a:r>
                      <a:endParaRPr lang="zh-CN" altLang="en-US" b="1" dirty="0"/>
                    </a:p>
                  </a:txBody>
                  <a:tcPr/>
                </a:tc>
              </a:tr>
            </a:tbl>
          </a:graphicData>
        </a:graphic>
      </p:graphicFrame>
    </p:spTree>
  </p:cSld>
  <p:clrMapOvr>
    <a:masterClrMapping/>
  </p:clrMapOvr>
  <p:transition>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Rectangle 2"/>
          <p:cNvSpPr>
            <a:spLocks noGrp="1"/>
          </p:cNvSpPr>
          <p:nvPr>
            <p:ph type="ctrTitle"/>
          </p:nvPr>
        </p:nvSpPr>
        <p:spPr>
          <a:xfrm>
            <a:off x="304800" y="1295400"/>
            <a:ext cx="8839200" cy="4648200"/>
          </a:xfrm>
        </p:spPr>
        <p:txBody>
          <a:bodyPr vert="horz" wrap="square" lIns="91440" tIns="45720" rIns="91440" bIns="45720" anchor="t"/>
          <a:lstStyle>
            <a:lvl1pPr lvl="0">
              <a:defRPr/>
            </a:lvl1pPr>
          </a:lstStyle>
          <a:p>
            <a:pPr lvl="0" algn="l">
              <a:lnSpc>
                <a:spcPts val="3200"/>
              </a:lnSpc>
              <a:buClrTx/>
            </a:pPr>
            <a:br>
              <a:rPr lang="en-US" altLang="zh-CN" sz="2000" b="1" dirty="0">
                <a:solidFill>
                  <a:srgbClr val="00B0F0"/>
                </a:solidFill>
              </a:rPr>
            </a:br>
            <a:br>
              <a:rPr lang="en-US" altLang="zh-CN" sz="2000" dirty="0"/>
            </a:br>
            <a:br>
              <a:rPr lang="zh-CN" altLang="zh-CN" sz="2000" dirty="0"/>
            </a:br>
            <a:br>
              <a:rPr lang="zh-CN" altLang="zh-CN" sz="2000" dirty="0"/>
            </a:br>
            <a:br>
              <a:rPr lang="zh-CN"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4338"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国内公务接待费报销指南</a:t>
            </a:r>
            <a:endParaRPr lang="zh-CN" altLang="en-US" dirty="0">
              <a:solidFill>
                <a:srgbClr val="FF0000"/>
              </a:solidFill>
              <a:latin typeface="黑体" panose="02010609060101010101" pitchFamily="49" charset="-122"/>
              <a:ea typeface="黑体" panose="02010609060101010101" pitchFamily="49" charset="-122"/>
            </a:endParaRPr>
          </a:p>
        </p:txBody>
      </p:sp>
      <p:graphicFrame>
        <p:nvGraphicFramePr>
          <p:cNvPr id="4" name="表格 3"/>
          <p:cNvGraphicFramePr>
            <a:graphicFrameLocks noGrp="1"/>
          </p:cNvGraphicFramePr>
          <p:nvPr/>
        </p:nvGraphicFramePr>
        <p:xfrm>
          <a:off x="381000" y="1371600"/>
          <a:ext cx="8458201" cy="4389438"/>
        </p:xfrm>
        <a:graphic>
          <a:graphicData uri="http://schemas.openxmlformats.org/drawingml/2006/table">
            <a:tbl>
              <a:tblPr firstRow="1" bandRow="1">
                <a:tableStyleId>{5C22544A-7EE6-4342-B048-85BDC9FD1C3A}</a:tableStyleId>
              </a:tblPr>
              <a:tblGrid>
                <a:gridCol w="8458201"/>
              </a:tblGrid>
              <a:tr h="73152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2800" dirty="0" smtClean="0">
                          <a:solidFill>
                            <a:srgbClr val="FF0000"/>
                          </a:solidFill>
                        </a:rPr>
                        <a:t>接待单位禁止行为</a:t>
                      </a:r>
                      <a:endParaRPr lang="zh-CN" altLang="en-US" sz="2800" dirty="0">
                        <a:solidFill>
                          <a:srgbClr val="FF0000"/>
                        </a:solidFill>
                      </a:endParaRPr>
                    </a:p>
                  </a:txBody>
                  <a:tcPr anchor="ctr"/>
                </a:tc>
              </a:tr>
              <a:tr h="731520">
                <a:tc>
                  <a:txBody>
                    <a:bodyPr/>
                    <a:lstStyle/>
                    <a:p>
                      <a:pPr algn="l"/>
                      <a:r>
                        <a:rPr lang="zh-CN" altLang="en-US" b="1" dirty="0" smtClean="0"/>
                        <a:t>♦禁止借公务接待名义列支其他支出</a:t>
                      </a:r>
                      <a:endParaRPr lang="en-US" altLang="zh-CN" b="1" dirty="0" smtClean="0">
                        <a:solidFill>
                          <a:schemeClr val="tx1"/>
                        </a:solidFill>
                      </a:endParaRPr>
                    </a:p>
                  </a:txBody>
                  <a:tcPr anchor="ctr"/>
                </a:tc>
              </a:tr>
              <a:tr h="731520">
                <a:tc>
                  <a:txBody>
                    <a:bodyPr/>
                    <a:lstStyle/>
                    <a:p>
                      <a:pPr algn="l"/>
                      <a:r>
                        <a:rPr lang="zh-CN" altLang="en-US" b="1" dirty="0" smtClean="0"/>
                        <a:t>♦禁止在非税收入中坐支公务接待费</a:t>
                      </a:r>
                      <a:endParaRPr lang="en-US" altLang="zh-CN" b="1" dirty="0" smtClean="0">
                        <a:solidFill>
                          <a:schemeClr val="tx1"/>
                        </a:solidFill>
                      </a:endParaRPr>
                    </a:p>
                  </a:txBody>
                  <a:tcPr anchor="ctr"/>
                </a:tc>
              </a:tr>
              <a:tr h="731520">
                <a:tc>
                  <a:txBody>
                    <a:bodyPr/>
                    <a:lstStyle/>
                    <a:p>
                      <a:pPr algn="l"/>
                      <a:r>
                        <a:rPr lang="zh-CN" altLang="en-US" b="1" dirty="0" smtClean="0"/>
                        <a:t>♦禁止以任何方式转嫁或摊派费用</a:t>
                      </a:r>
                      <a:endParaRPr lang="zh-CN" altLang="en-US" b="1" dirty="0">
                        <a:solidFill>
                          <a:schemeClr val="tx1"/>
                        </a:solidFill>
                      </a:endParaRPr>
                    </a:p>
                  </a:txBody>
                  <a:tcPr anchor="ctr"/>
                </a:tc>
              </a:tr>
              <a:tr h="73152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b="1" dirty="0" smtClean="0"/>
                        <a:t>♦禁止以举办会议、培训为名列支、转移、隐匿接待费开支</a:t>
                      </a:r>
                      <a:endParaRPr lang="zh-CN" altLang="en-US" b="1" dirty="0" smtClean="0">
                        <a:solidFill>
                          <a:schemeClr val="tx1"/>
                        </a:solidFill>
                      </a:endParaRPr>
                    </a:p>
                  </a:txBody>
                  <a:tcPr anchor="ctr"/>
                </a:tc>
              </a:tr>
              <a:tr h="731520">
                <a:tc>
                  <a:txBody>
                    <a:bodyPr/>
                    <a:lstStyle/>
                    <a:p>
                      <a:pPr algn="l"/>
                      <a:r>
                        <a:rPr lang="zh-CN" altLang="en-US" b="1" dirty="0" smtClean="0"/>
                        <a:t>♦禁止在接待费中列支应当由接待对象承担的差旅、会议、培训等费用</a:t>
                      </a:r>
                      <a:endParaRPr lang="zh-CN" altLang="en-US" b="1" dirty="0">
                        <a:solidFill>
                          <a:schemeClr val="tx1"/>
                        </a:solidFill>
                      </a:endParaRPr>
                    </a:p>
                  </a:txBody>
                  <a:tcPr anchor="ctr"/>
                </a:tc>
              </a:tr>
            </a:tbl>
          </a:graphicData>
        </a:graphic>
      </p:graphicFrame>
    </p:spTree>
  </p:cSld>
  <p:clrMapOvr>
    <a:masterClrMapping/>
  </p:clrMapOvr>
  <p:transition>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a:spLocks noGrp="1"/>
          </p:cNvSpPr>
          <p:nvPr>
            <p:ph type="ctrTitle"/>
          </p:nvPr>
        </p:nvSpPr>
        <p:spPr>
          <a:xfrm>
            <a:off x="0" y="1295400"/>
            <a:ext cx="8991600" cy="4648200"/>
          </a:xfrm>
        </p:spPr>
        <p:txBody>
          <a:bodyPr vert="horz" wrap="square" lIns="91440" tIns="45720" rIns="91440" bIns="45720" anchor="t"/>
          <a:lstStyle>
            <a:lvl1pPr lvl="0">
              <a:defRPr/>
            </a:lvl1pPr>
          </a:lstStyle>
          <a:p>
            <a:pPr lvl="0">
              <a:lnSpc>
                <a:spcPts val="3000"/>
              </a:lnSpc>
              <a:buClrTx/>
            </a:pPr>
            <a:br>
              <a:rPr lang="zh-CN" altLang="en-US" sz="2000" dirty="0"/>
            </a:br>
            <a:br>
              <a:rPr lang="en-US" altLang="zh-CN" sz="2000" b="1" dirty="0"/>
            </a:br>
            <a:br>
              <a:rPr lang="en-US" altLang="zh-CN" sz="2000" b="1" dirty="0"/>
            </a:br>
            <a:r>
              <a:rPr lang="en-US" altLang="zh-CN" sz="2000" b="1" dirty="0"/>
              <a:t> </a:t>
            </a:r>
            <a:br>
              <a:rPr lang="en-US" altLang="zh-CN" sz="2000" dirty="0"/>
            </a:br>
            <a:br>
              <a:rPr lang="zh-CN" altLang="zh-CN" sz="2000" dirty="0"/>
            </a:br>
            <a:br>
              <a:rPr lang="zh-CN" altLang="zh-CN" sz="2000" dirty="0"/>
            </a:br>
            <a:br>
              <a:rPr lang="zh-CN"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6386" name="TextBox 2"/>
          <p:cNvSpPr txBox="1"/>
          <p:nvPr/>
        </p:nvSpPr>
        <p:spPr>
          <a:xfrm>
            <a:off x="381000" y="304800"/>
            <a:ext cx="5943600" cy="573088"/>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落实中央八项规定精神政策</a:t>
            </a:r>
            <a:r>
              <a:rPr lang="en-US" altLang="zh-CN" dirty="0">
                <a:solidFill>
                  <a:srgbClr val="FF0000"/>
                </a:solidFill>
                <a:latin typeface="黑体" panose="02010609060101010101" pitchFamily="49" charset="-122"/>
                <a:ea typeface="黑体" panose="02010609060101010101" pitchFamily="49" charset="-122"/>
              </a:rPr>
              <a:t>-</a:t>
            </a:r>
            <a:r>
              <a:rPr lang="zh-CN" altLang="en-US" dirty="0">
                <a:solidFill>
                  <a:srgbClr val="FF0000"/>
                </a:solidFill>
                <a:latin typeface="黑体" panose="02010609060101010101" pitchFamily="49" charset="-122"/>
                <a:ea typeface="黑体" panose="02010609060101010101" pitchFamily="49" charset="-122"/>
              </a:rPr>
              <a:t>公务接待费</a:t>
            </a:r>
            <a:endParaRPr lang="zh-CN" altLang="en-US" dirty="0">
              <a:solidFill>
                <a:srgbClr val="FF0000"/>
              </a:solidFill>
              <a:latin typeface="黑体" panose="02010609060101010101" pitchFamily="49" charset="-122"/>
              <a:ea typeface="黑体" panose="02010609060101010101" pitchFamily="49" charset="-122"/>
            </a:endParaRPr>
          </a:p>
        </p:txBody>
      </p:sp>
      <p:sp>
        <p:nvSpPr>
          <p:cNvPr id="16387" name="TextBox 3"/>
          <p:cNvSpPr txBox="1"/>
          <p:nvPr/>
        </p:nvSpPr>
        <p:spPr>
          <a:xfrm>
            <a:off x="304800" y="1371600"/>
            <a:ext cx="8839200" cy="4843463"/>
          </a:xfrm>
          <a:prstGeom prst="rect">
            <a:avLst/>
          </a:prstGeom>
          <a:noFill/>
          <a:ln w="9525">
            <a:noFill/>
          </a:ln>
        </p:spPr>
        <p:txBody>
          <a:bodyPr anchor="t">
            <a:spAutoFit/>
          </a:bodyPr>
          <a:p>
            <a:pPr>
              <a:lnSpc>
                <a:spcPts val="3000"/>
              </a:lnSpc>
            </a:pPr>
            <a:r>
              <a:rPr lang="en-US" altLang="zh-CN" sz="2000" dirty="0">
                <a:solidFill>
                  <a:srgbClr val="FF0000"/>
                </a:solidFill>
                <a:latin typeface="宋体" panose="02010600030101010101" pitchFamily="2" charset="-122"/>
                <a:ea typeface="宋体" panose="02010600030101010101" pitchFamily="2" charset="-122"/>
              </a:rPr>
              <a:t>1.</a:t>
            </a:r>
            <a:r>
              <a:rPr lang="zh-CN" altLang="en-US" sz="2000" dirty="0">
                <a:solidFill>
                  <a:srgbClr val="FF0000"/>
                </a:solidFill>
                <a:latin typeface="宋体" panose="02010600030101010101" pitchFamily="2" charset="-122"/>
                <a:ea typeface="宋体" panose="02010600030101010101" pitchFamily="2" charset="-122"/>
              </a:rPr>
              <a:t>不得接待无公函来访人员</a:t>
            </a:r>
            <a:endParaRPr lang="en-US" altLang="zh-CN" sz="2000" dirty="0">
              <a:solidFill>
                <a:srgbClr val="FF0000"/>
              </a:solidFill>
              <a:latin typeface="宋体" panose="02010600030101010101" pitchFamily="2" charset="-122"/>
              <a:ea typeface="宋体" panose="02010600030101010101" pitchFamily="2" charset="-122"/>
            </a:endParaRPr>
          </a:p>
          <a:p>
            <a:pPr>
              <a:lnSpc>
                <a:spcPts val="3000"/>
              </a:lnSpc>
            </a:pPr>
            <a:r>
              <a:rPr lang="en-US" altLang="zh-CN" sz="2000" dirty="0">
                <a:solidFill>
                  <a:srgbClr val="FF0000"/>
                </a:solidFill>
                <a:latin typeface="宋体" panose="02010600030101010101" pitchFamily="2" charset="-122"/>
                <a:ea typeface="宋体" panose="02010600030101010101" pitchFamily="2" charset="-122"/>
              </a:rPr>
              <a:t>2.</a:t>
            </a:r>
            <a:r>
              <a:rPr lang="zh-CN" altLang="en-US" sz="2000" dirty="0">
                <a:solidFill>
                  <a:srgbClr val="FF0000"/>
                </a:solidFill>
                <a:latin typeface="宋体" panose="02010600030101010101" pitchFamily="2" charset="-122"/>
                <a:ea typeface="宋体" panose="02010600030101010101" pitchFamily="2" charset="-122"/>
              </a:rPr>
              <a:t>不得将非公务活动纳入接待范围</a:t>
            </a:r>
            <a:endParaRPr lang="en-US" altLang="zh-CN" sz="2000" dirty="0">
              <a:solidFill>
                <a:srgbClr val="FF0000"/>
              </a:solidFill>
              <a:latin typeface="宋体" panose="02010600030101010101" pitchFamily="2" charset="-122"/>
              <a:ea typeface="宋体" panose="02010600030101010101" pitchFamily="2" charset="-122"/>
            </a:endParaRPr>
          </a:p>
          <a:p>
            <a:pPr>
              <a:lnSpc>
                <a:spcPts val="3000"/>
              </a:lnSpc>
            </a:pPr>
            <a:r>
              <a:rPr lang="en-US" altLang="zh-CN" sz="2000" dirty="0">
                <a:solidFill>
                  <a:srgbClr val="FF0000"/>
                </a:solidFill>
                <a:latin typeface="宋体" panose="02010600030101010101" pitchFamily="2" charset="-122"/>
                <a:ea typeface="宋体" panose="02010600030101010101" pitchFamily="2" charset="-122"/>
              </a:rPr>
              <a:t>3.</a:t>
            </a:r>
            <a:r>
              <a:rPr lang="zh-CN" altLang="en-US" sz="2000" dirty="0">
                <a:solidFill>
                  <a:srgbClr val="FF0000"/>
                </a:solidFill>
                <a:latin typeface="宋体" panose="02010600030101010101" pitchFamily="2" charset="-122"/>
                <a:ea typeface="宋体" panose="02010600030101010101" pitchFamily="2" charset="-122"/>
              </a:rPr>
              <a:t>不得超规格、超标准接待</a:t>
            </a:r>
            <a:endParaRPr lang="en-US" altLang="zh-CN" sz="2000" dirty="0">
              <a:solidFill>
                <a:srgbClr val="FF0000"/>
              </a:solidFill>
              <a:latin typeface="宋体" panose="02010600030101010101" pitchFamily="2" charset="-122"/>
              <a:ea typeface="宋体" panose="02010600030101010101" pitchFamily="2" charset="-122"/>
            </a:endParaRPr>
          </a:p>
          <a:p>
            <a:pPr>
              <a:lnSpc>
                <a:spcPts val="3000"/>
              </a:lnSpc>
            </a:pPr>
            <a:r>
              <a:rPr lang="en-US" altLang="zh-CN" sz="2000" dirty="0">
                <a:solidFill>
                  <a:srgbClr val="FF0000"/>
                </a:solidFill>
                <a:latin typeface="宋体" panose="02010600030101010101" pitchFamily="2" charset="-122"/>
                <a:ea typeface="宋体" panose="02010600030101010101" pitchFamily="2" charset="-122"/>
              </a:rPr>
              <a:t>4.</a:t>
            </a:r>
            <a:r>
              <a:rPr lang="zh-CN" altLang="en-US" sz="2000" dirty="0">
                <a:solidFill>
                  <a:srgbClr val="FF0000"/>
                </a:solidFill>
                <a:latin typeface="宋体" panose="02010600030101010101" pitchFamily="2" charset="-122"/>
                <a:ea typeface="宋体" panose="02010600030101010101" pitchFamily="2" charset="-122"/>
              </a:rPr>
              <a:t>不得组织旅游和与公务活动无关的参观</a:t>
            </a:r>
            <a:endParaRPr lang="en-US" altLang="zh-CN" sz="2000" dirty="0">
              <a:solidFill>
                <a:srgbClr val="FF0000"/>
              </a:solidFill>
              <a:latin typeface="宋体" panose="02010600030101010101" pitchFamily="2" charset="-122"/>
              <a:ea typeface="宋体" panose="02010600030101010101" pitchFamily="2" charset="-122"/>
            </a:endParaRPr>
          </a:p>
          <a:p>
            <a:pPr>
              <a:lnSpc>
                <a:spcPts val="3000"/>
              </a:lnSpc>
            </a:pPr>
            <a:r>
              <a:rPr lang="en-US" altLang="zh-CN" sz="2000" dirty="0">
                <a:solidFill>
                  <a:srgbClr val="FF0000"/>
                </a:solidFill>
                <a:latin typeface="宋体" panose="02010600030101010101" pitchFamily="2" charset="-122"/>
                <a:ea typeface="宋体" panose="02010600030101010101" pitchFamily="2" charset="-122"/>
              </a:rPr>
              <a:t>5.</a:t>
            </a:r>
            <a:r>
              <a:rPr lang="zh-CN" altLang="en-US" sz="2000" dirty="0">
                <a:solidFill>
                  <a:srgbClr val="FF0000"/>
                </a:solidFill>
                <a:latin typeface="宋体" panose="02010600030101010101" pitchFamily="2" charset="-122"/>
                <a:ea typeface="宋体" panose="02010600030101010101" pitchFamily="2" charset="-122"/>
              </a:rPr>
              <a:t>不得组织到营业性娱乐、健身场所活动</a:t>
            </a:r>
            <a:endParaRPr lang="en-US" altLang="zh-CN" sz="2000" dirty="0">
              <a:solidFill>
                <a:srgbClr val="FF0000"/>
              </a:solidFill>
              <a:latin typeface="宋体" panose="02010600030101010101" pitchFamily="2" charset="-122"/>
              <a:ea typeface="宋体" panose="02010600030101010101" pitchFamily="2" charset="-122"/>
            </a:endParaRPr>
          </a:p>
          <a:p>
            <a:pPr>
              <a:lnSpc>
                <a:spcPts val="3000"/>
              </a:lnSpc>
            </a:pPr>
            <a:r>
              <a:rPr lang="en-US" altLang="zh-CN" sz="2000" dirty="0">
                <a:solidFill>
                  <a:srgbClr val="FF0000"/>
                </a:solidFill>
                <a:latin typeface="宋体" panose="02010600030101010101" pitchFamily="2" charset="-122"/>
                <a:ea typeface="宋体" panose="02010600030101010101" pitchFamily="2" charset="-122"/>
              </a:rPr>
              <a:t>6.</a:t>
            </a:r>
            <a:r>
              <a:rPr lang="zh-CN" altLang="en-US" sz="2000" dirty="0">
                <a:solidFill>
                  <a:srgbClr val="FF0000"/>
                </a:solidFill>
                <a:latin typeface="宋体" panose="02010600030101010101" pitchFamily="2" charset="-122"/>
                <a:ea typeface="宋体" panose="02010600030101010101" pitchFamily="2" charset="-122"/>
              </a:rPr>
              <a:t>不得安排专场文艺演出</a:t>
            </a:r>
            <a:endParaRPr lang="en-US" altLang="zh-CN" sz="2000" dirty="0">
              <a:solidFill>
                <a:srgbClr val="FF0000"/>
              </a:solidFill>
              <a:latin typeface="宋体" panose="02010600030101010101" pitchFamily="2" charset="-122"/>
              <a:ea typeface="宋体" panose="02010600030101010101" pitchFamily="2" charset="-122"/>
            </a:endParaRPr>
          </a:p>
          <a:p>
            <a:pPr>
              <a:lnSpc>
                <a:spcPts val="3000"/>
              </a:lnSpc>
            </a:pPr>
            <a:r>
              <a:rPr lang="en-US" altLang="zh-CN" sz="2000" dirty="0">
                <a:solidFill>
                  <a:srgbClr val="FF0000"/>
                </a:solidFill>
                <a:latin typeface="宋体" panose="02010600030101010101" pitchFamily="2" charset="-122"/>
                <a:ea typeface="宋体" panose="02010600030101010101" pitchFamily="2" charset="-122"/>
              </a:rPr>
              <a:t>7.</a:t>
            </a:r>
            <a:r>
              <a:rPr lang="zh-CN" altLang="en-US" sz="2000" dirty="0">
                <a:solidFill>
                  <a:srgbClr val="FF0000"/>
                </a:solidFill>
                <a:latin typeface="宋体" panose="02010600030101010101" pitchFamily="2" charset="-122"/>
                <a:ea typeface="宋体" panose="02010600030101010101" pitchFamily="2" charset="-122"/>
              </a:rPr>
              <a:t>不得超标准安排接待用房，不得额外配发洗漱用品</a:t>
            </a:r>
            <a:endParaRPr lang="en-US" altLang="zh-CN" sz="2000" dirty="0">
              <a:solidFill>
                <a:srgbClr val="FF0000"/>
              </a:solidFill>
              <a:latin typeface="宋体" panose="02010600030101010101" pitchFamily="2" charset="-122"/>
              <a:ea typeface="宋体" panose="02010600030101010101" pitchFamily="2" charset="-122"/>
            </a:endParaRPr>
          </a:p>
          <a:p>
            <a:pPr>
              <a:lnSpc>
                <a:spcPts val="3000"/>
              </a:lnSpc>
            </a:pPr>
            <a:r>
              <a:rPr lang="en-US" altLang="zh-CN" sz="2000" dirty="0">
                <a:solidFill>
                  <a:srgbClr val="FF0000"/>
                </a:solidFill>
                <a:latin typeface="宋体" panose="02010600030101010101" pitchFamily="2" charset="-122"/>
                <a:ea typeface="宋体" panose="02010600030101010101" pitchFamily="2" charset="-122"/>
              </a:rPr>
              <a:t>8.</a:t>
            </a:r>
            <a:r>
              <a:rPr lang="zh-CN" altLang="en-US" sz="2000" dirty="0">
                <a:solidFill>
                  <a:srgbClr val="FF0000"/>
                </a:solidFill>
                <a:latin typeface="宋体" panose="02010600030101010101" pitchFamily="2" charset="-122"/>
                <a:ea typeface="宋体" panose="02010600030101010101" pitchFamily="2" charset="-122"/>
              </a:rPr>
              <a:t>不得在机场、车站和辖区边界组织迎送活动，不得跨地区迎送</a:t>
            </a:r>
            <a:endParaRPr lang="en-US" altLang="zh-CN" sz="2000" dirty="0">
              <a:solidFill>
                <a:srgbClr val="FF0000"/>
              </a:solidFill>
              <a:latin typeface="宋体" panose="02010600030101010101" pitchFamily="2" charset="-122"/>
              <a:ea typeface="宋体" panose="02010600030101010101" pitchFamily="2" charset="-122"/>
            </a:endParaRPr>
          </a:p>
          <a:p>
            <a:pPr>
              <a:lnSpc>
                <a:spcPts val="3000"/>
              </a:lnSpc>
            </a:pPr>
            <a:r>
              <a:rPr lang="en-US" altLang="zh-CN" sz="2000" dirty="0">
                <a:solidFill>
                  <a:srgbClr val="FF0000"/>
                </a:solidFill>
                <a:latin typeface="宋体" panose="02010600030101010101" pitchFamily="2" charset="-122"/>
                <a:ea typeface="宋体" panose="02010600030101010101" pitchFamily="2" charset="-122"/>
              </a:rPr>
              <a:t>9.</a:t>
            </a:r>
            <a:r>
              <a:rPr lang="zh-CN" altLang="en-US" sz="2000" dirty="0">
                <a:solidFill>
                  <a:srgbClr val="FF0000"/>
                </a:solidFill>
                <a:latin typeface="宋体" panose="02010600030101010101" pitchFamily="2" charset="-122"/>
                <a:ea typeface="宋体" panose="02010600030101010101" pitchFamily="2" charset="-122"/>
              </a:rPr>
              <a:t>不得以任何名义赠送礼金、有价证券、纪念品和土特产品等</a:t>
            </a:r>
            <a:endParaRPr lang="en-US" altLang="zh-CN" sz="2000" dirty="0">
              <a:solidFill>
                <a:srgbClr val="FF0000"/>
              </a:solidFill>
              <a:latin typeface="宋体" panose="02010600030101010101" pitchFamily="2" charset="-122"/>
              <a:ea typeface="宋体" panose="02010600030101010101" pitchFamily="2" charset="-122"/>
            </a:endParaRPr>
          </a:p>
          <a:p>
            <a:pPr>
              <a:lnSpc>
                <a:spcPts val="3000"/>
              </a:lnSpc>
            </a:pPr>
            <a:r>
              <a:rPr lang="en-US" altLang="zh-CN" sz="2000" dirty="0">
                <a:solidFill>
                  <a:srgbClr val="FF0000"/>
                </a:solidFill>
                <a:latin typeface="宋体" panose="02010600030101010101" pitchFamily="2" charset="-122"/>
                <a:ea typeface="宋体" panose="02010600030101010101" pitchFamily="2" charset="-122"/>
              </a:rPr>
              <a:t>10.</a:t>
            </a:r>
            <a:r>
              <a:rPr lang="zh-CN" altLang="en-US" sz="2000" dirty="0">
                <a:solidFill>
                  <a:srgbClr val="FF0000"/>
                </a:solidFill>
                <a:latin typeface="宋体" panose="02010600030101010101" pitchFamily="2" charset="-122"/>
                <a:ea typeface="宋体" panose="02010600030101010101" pitchFamily="2" charset="-122"/>
              </a:rPr>
              <a:t>严格控制接待用车，公务接待出行活动可集中乘车的不分派车辆</a:t>
            </a:r>
            <a:endParaRPr lang="en-US" altLang="zh-CN" sz="2000" dirty="0">
              <a:solidFill>
                <a:srgbClr val="FF0000"/>
              </a:solidFill>
              <a:latin typeface="宋体" panose="02010600030101010101" pitchFamily="2" charset="-122"/>
              <a:ea typeface="宋体" panose="02010600030101010101" pitchFamily="2" charset="-122"/>
            </a:endParaRPr>
          </a:p>
          <a:p>
            <a:pPr>
              <a:lnSpc>
                <a:spcPts val="2300"/>
              </a:lnSpc>
            </a:pPr>
            <a:endParaRPr lang="zh-CN" altLang="en-US" sz="1800"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Rectangle 2"/>
          <p:cNvSpPr>
            <a:spLocks noGrp="1"/>
          </p:cNvSpPr>
          <p:nvPr>
            <p:ph type="ctrTitle"/>
          </p:nvPr>
        </p:nvSpPr>
        <p:spPr>
          <a:xfrm>
            <a:off x="358775" y="1809750"/>
            <a:ext cx="8534400" cy="4648200"/>
          </a:xfrm>
        </p:spPr>
        <p:txBody>
          <a:bodyPr vert="horz" wrap="square" lIns="91440" tIns="45720" rIns="91440" bIns="45720" anchor="t"/>
          <a:lstStyle>
            <a:lvl1pPr lvl="0">
              <a:defRPr/>
            </a:lvl1pPr>
          </a:lstStyle>
          <a:p>
            <a:pPr lvl="0" algn="l">
              <a:lnSpc>
                <a:spcPts val="3100"/>
              </a:lnSpc>
              <a:buClrTx/>
            </a:pPr>
            <a:r>
              <a:rPr lang="zh-CN" altLang="en-US" sz="2000" b="1" dirty="0">
                <a:solidFill>
                  <a:srgbClr val="C00000"/>
                </a:solidFill>
              </a:rPr>
              <a:t>       </a:t>
            </a:r>
            <a:r>
              <a:rPr lang="zh-CN" altLang="en-US" sz="2000" b="1" dirty="0">
                <a:solidFill>
                  <a:srgbClr val="FF0000"/>
                </a:solidFill>
              </a:rPr>
              <a:t>培训费是指各单位开展培训直接发生的各项费用支出，包括师资费、住宿费、伙食费、场地费、资料费、交通费以及其他费用。 </a:t>
            </a:r>
            <a:br>
              <a:rPr lang="en-US" altLang="zh-CN" sz="2000" b="1" dirty="0">
                <a:solidFill>
                  <a:srgbClr val="00B0F0"/>
                </a:solidFill>
              </a:rPr>
            </a:br>
            <a:r>
              <a:rPr lang="zh-CN" altLang="en-US" sz="2000" b="1" dirty="0">
                <a:solidFill>
                  <a:srgbClr val="00B0F0"/>
                </a:solidFill>
              </a:rPr>
              <a:t>一、</a:t>
            </a:r>
            <a:r>
              <a:rPr lang="zh-CN" altLang="en-US" sz="2000" b="1" dirty="0">
                <a:solidFill>
                  <a:srgbClr val="00B0F0"/>
                </a:solidFill>
              </a:rPr>
              <a:t>政策</a:t>
            </a:r>
            <a:r>
              <a:rPr lang="zh-CN" altLang="en-US" sz="2000" b="1" dirty="0">
                <a:solidFill>
                  <a:srgbClr val="00B0F0"/>
                </a:solidFill>
              </a:rPr>
              <a:t>依据：</a:t>
            </a:r>
            <a:br>
              <a:rPr lang="zh-CN" altLang="en-US" sz="2000" b="1" dirty="0"/>
            </a:br>
            <a:r>
              <a:rPr lang="en-US" altLang="zh-CN" sz="2000" b="1" dirty="0"/>
              <a:t>     1.《</a:t>
            </a:r>
            <a:r>
              <a:rPr lang="zh-CN" altLang="en-US" sz="2000" b="1" dirty="0"/>
              <a:t>中央和国家机关培训费管理办法</a:t>
            </a:r>
            <a:r>
              <a:rPr lang="en-US" altLang="zh-CN" sz="2000" b="1" dirty="0"/>
              <a:t>》</a:t>
            </a:r>
            <a:r>
              <a:rPr lang="zh-CN" altLang="en-US" sz="2000" b="1" dirty="0"/>
              <a:t>财行</a:t>
            </a:r>
            <a:r>
              <a:rPr lang="en-US" altLang="zh-CN" sz="2000" b="1" dirty="0"/>
              <a:t>[2016]540</a:t>
            </a:r>
            <a:r>
              <a:rPr lang="zh-CN" altLang="en-US" sz="2000" b="1" dirty="0"/>
              <a:t>号</a:t>
            </a:r>
            <a:r>
              <a:rPr lang="zh-CN" altLang="en-US" sz="2000" b="1" dirty="0"/>
              <a:t>）</a:t>
            </a:r>
            <a:br>
              <a:rPr lang="en-US" altLang="zh-CN" sz="2000" b="1" dirty="0"/>
            </a:br>
            <a:r>
              <a:rPr lang="en-US" altLang="zh-CN" sz="2000" b="1" dirty="0"/>
              <a:t>     2.《</a:t>
            </a:r>
            <a:r>
              <a:rPr lang="zh-CN" altLang="en-US" sz="2000" b="1" dirty="0"/>
              <a:t>甘肃省省级党政机关培训费管理办法</a:t>
            </a:r>
            <a:r>
              <a:rPr lang="en-US" altLang="zh-CN" sz="2000" b="1" dirty="0"/>
              <a:t>》</a:t>
            </a:r>
            <a:r>
              <a:rPr lang="zh-CN" altLang="en-US" sz="2000" b="1" dirty="0"/>
              <a:t>（甘办发</a:t>
            </a:r>
            <a:r>
              <a:rPr lang="en-US" altLang="zh-CN" sz="2000" b="1" dirty="0"/>
              <a:t>〔2014〕57</a:t>
            </a:r>
            <a:r>
              <a:rPr lang="zh-CN" altLang="en-US" sz="2000" b="1" dirty="0"/>
              <a:t>号） </a:t>
            </a:r>
            <a:br>
              <a:rPr lang="en-US" altLang="zh-CN" sz="2000" b="1" dirty="0"/>
            </a:br>
            <a:r>
              <a:rPr lang="en-US" altLang="zh-CN" sz="2000" b="1" dirty="0"/>
              <a:t>     3. </a:t>
            </a:r>
            <a:r>
              <a:rPr lang="zh-CN" altLang="en-US" sz="2000" b="1" dirty="0"/>
              <a:t>甘肃省财政厅 中共甘肃省委组织部 甘肃省公务员局关于调整省直机关培训费标准等有关问题的通知  甘财行</a:t>
            </a:r>
            <a:r>
              <a:rPr lang="en-US" altLang="zh-CN" sz="2000" b="1" dirty="0"/>
              <a:t>[2017]43</a:t>
            </a:r>
            <a:r>
              <a:rPr lang="zh-CN" altLang="en-US" sz="2000" b="1" dirty="0"/>
              <a:t>号</a:t>
            </a:r>
            <a:br>
              <a:rPr lang="en-US" altLang="zh-CN" sz="2000" b="1" dirty="0"/>
            </a:br>
            <a:r>
              <a:rPr lang="en-US" altLang="zh-CN" sz="2000" b="1" dirty="0"/>
              <a:t> </a:t>
            </a:r>
            <a:endParaRPr lang="zh-CN" altLang="en-US" sz="2000" b="1" dirty="0">
              <a:latin typeface="黑体" panose="02010609060101010101" pitchFamily="49" charset="-122"/>
              <a:ea typeface="黑体" panose="02010609060101010101" pitchFamily="49" charset="-122"/>
            </a:endParaRPr>
          </a:p>
        </p:txBody>
      </p:sp>
      <p:sp>
        <p:nvSpPr>
          <p:cNvPr id="7170"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培训费报销指南</a:t>
            </a:r>
            <a:endParaRPr lang="zh-CN" altLang="en-US"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Rectangle 2"/>
          <p:cNvSpPr>
            <a:spLocks noGrp="1"/>
          </p:cNvSpPr>
          <p:nvPr>
            <p:ph type="ctrTitle"/>
          </p:nvPr>
        </p:nvSpPr>
        <p:spPr>
          <a:xfrm>
            <a:off x="304800" y="1295400"/>
            <a:ext cx="8534400" cy="4648200"/>
          </a:xfrm>
        </p:spPr>
        <p:txBody>
          <a:bodyPr vert="horz" wrap="square" lIns="91440" tIns="45720" rIns="91440" bIns="45720" anchor="t"/>
          <a:lstStyle>
            <a:lvl1pPr lvl="0">
              <a:defRPr/>
            </a:lvl1pPr>
          </a:lstStyle>
          <a:p>
            <a:pPr lvl="0" algn="l">
              <a:lnSpc>
                <a:spcPts val="3100"/>
              </a:lnSpc>
              <a:buClrTx/>
            </a:pPr>
            <a:br>
              <a:rPr lang="en-US" altLang="zh-CN" sz="2000" b="1" dirty="0"/>
            </a:br>
            <a:r>
              <a:rPr lang="en-US" altLang="zh-CN" sz="2000" b="1" dirty="0"/>
              <a:t> </a:t>
            </a:r>
            <a:r>
              <a:rPr lang="zh-CN" altLang="en-US" sz="2000" b="1" dirty="0">
                <a:solidFill>
                  <a:srgbClr val="00B0F0"/>
                </a:solidFill>
              </a:rPr>
              <a:t>二、审批要求</a:t>
            </a:r>
            <a:br>
              <a:rPr lang="zh-CN" altLang="en-US" sz="2000" b="1" dirty="0"/>
            </a:br>
            <a:r>
              <a:rPr lang="en-US" altLang="zh-CN" sz="2000" b="1" dirty="0"/>
              <a:t>      1.</a:t>
            </a:r>
            <a:r>
              <a:rPr lang="zh-CN" altLang="en-US" sz="2000" b="1" dirty="0"/>
              <a:t>由学校承办的政策性培训，提供上级文件。</a:t>
            </a:r>
            <a:br>
              <a:rPr lang="en-US" altLang="zh-CN" sz="2000" b="1" dirty="0"/>
            </a:br>
            <a:r>
              <a:rPr lang="en-US" altLang="zh-CN" sz="2000" b="1" dirty="0"/>
              <a:t>      2.</a:t>
            </a:r>
            <a:r>
              <a:rPr lang="zh-CN" altLang="en-US" sz="2000" b="1" dirty="0"/>
              <a:t>由学校承办的社会性培训，提供协议文件。</a:t>
            </a:r>
            <a:br>
              <a:rPr lang="en-US" altLang="zh-CN" sz="2000" b="1" dirty="0"/>
            </a:br>
            <a:r>
              <a:rPr lang="en-US" altLang="zh-CN" sz="2000" b="1" dirty="0"/>
              <a:t>      3. </a:t>
            </a:r>
            <a:r>
              <a:rPr lang="zh-CN" altLang="en-US" sz="2000" b="1" dirty="0"/>
              <a:t>由学校举办的各类培训会，提供学校文件。</a:t>
            </a:r>
            <a:br>
              <a:rPr lang="en-US" altLang="zh-CN" sz="2000" b="1" dirty="0"/>
            </a:br>
            <a:r>
              <a:rPr lang="en-US" altLang="zh-CN" sz="2000" b="1" dirty="0"/>
              <a:t>       </a:t>
            </a:r>
            <a:br>
              <a:rPr lang="en-US" altLang="zh-CN" sz="2000" b="1" dirty="0"/>
            </a:br>
            <a:r>
              <a:rPr lang="en-US" altLang="zh-CN" sz="2000" b="1" dirty="0"/>
              <a:t>     </a:t>
            </a:r>
            <a:r>
              <a:rPr lang="en-US" altLang="zh-CN" sz="2000" b="1" dirty="0">
                <a:solidFill>
                  <a:srgbClr val="C00000"/>
                </a:solidFill>
              </a:rPr>
              <a:t>  </a:t>
            </a:r>
            <a:r>
              <a:rPr lang="zh-CN" altLang="en-US" sz="2000" b="1" dirty="0">
                <a:solidFill>
                  <a:srgbClr val="C00000"/>
                </a:solidFill>
              </a:rPr>
              <a:t>省外培训执行属地化培训标准。确属特殊情况，必须选择省外培训机构承办培训的，须报经主管部门批准后执行，培训费执行当地财政部门制定的培训费标准。</a:t>
            </a:r>
            <a:br>
              <a:rPr lang="zh-CN" altLang="en-US" sz="2000" dirty="0">
                <a:solidFill>
                  <a:srgbClr val="C00000"/>
                </a:solidFill>
              </a:rPr>
            </a:br>
            <a:br>
              <a:rPr lang="zh-CN" altLang="en-US" sz="2000" dirty="0">
                <a:solidFill>
                  <a:srgbClr val="C00000"/>
                </a:solidFill>
              </a:rPr>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9218"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培训费报销指南</a:t>
            </a:r>
            <a:endParaRPr lang="zh-CN" altLang="en-US"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Rectangle 2"/>
          <p:cNvSpPr>
            <a:spLocks noGrp="1"/>
          </p:cNvSpPr>
          <p:nvPr>
            <p:ph type="ctrTitle"/>
          </p:nvPr>
        </p:nvSpPr>
        <p:spPr>
          <a:xfrm>
            <a:off x="304800" y="1295400"/>
            <a:ext cx="8839200" cy="4648200"/>
          </a:xfrm>
        </p:spPr>
        <p:txBody>
          <a:bodyPr vert="horz" wrap="square" lIns="91440" tIns="45720" rIns="91440" bIns="45720" anchor="t"/>
          <a:lstStyle>
            <a:lvl1pPr lvl="0">
              <a:defRPr/>
            </a:lvl1pPr>
          </a:lstStyle>
          <a:p>
            <a:pPr lvl="0" algn="l">
              <a:lnSpc>
                <a:spcPts val="3300"/>
              </a:lnSpc>
              <a:buClrTx/>
            </a:pPr>
            <a:r>
              <a:rPr lang="zh-CN" altLang="en-US" sz="2000" b="1" dirty="0">
                <a:solidFill>
                  <a:srgbClr val="00B0F0"/>
                </a:solidFill>
              </a:rPr>
              <a:t>三、报销附件</a:t>
            </a:r>
            <a:br>
              <a:rPr lang="en-US" altLang="zh-CN" sz="2000" b="1" dirty="0">
                <a:solidFill>
                  <a:srgbClr val="00B0F0"/>
                </a:solidFill>
              </a:rPr>
            </a:br>
            <a:r>
              <a:rPr lang="zh-CN" altLang="en-US" sz="2000" b="1" dirty="0"/>
              <a:t>1、“西北师范大学会议审批表”（财务处网页自行下载）</a:t>
            </a:r>
            <a:endParaRPr lang="zh-CN" altLang="en-US" sz="2000" b="1" dirty="0"/>
          </a:p>
          <a:p>
            <a:pPr lvl="0" algn="l">
              <a:lnSpc>
                <a:spcPts val="3300"/>
              </a:lnSpc>
              <a:buClrTx/>
            </a:pPr>
            <a:r>
              <a:rPr lang="zh-CN" altLang="en-US" sz="2000" b="1" dirty="0"/>
              <a:t>2、“西北师范大学会议费支出决算表”（财务处网页自行下载）</a:t>
            </a:r>
            <a:endParaRPr lang="zh-CN" altLang="en-US" sz="2000" b="1" dirty="0"/>
          </a:p>
          <a:p>
            <a:pPr lvl="0" algn="l">
              <a:lnSpc>
                <a:spcPts val="3300"/>
              </a:lnSpc>
              <a:buClrTx/>
            </a:pPr>
            <a:r>
              <a:rPr lang="zh-CN" altLang="en-US" sz="2000" b="1" dirty="0"/>
              <a:t>3、培训通知及日程安排（加盖举办单位公章）</a:t>
            </a:r>
            <a:endParaRPr lang="zh-CN" altLang="en-US" sz="2000" b="1" dirty="0"/>
          </a:p>
          <a:p>
            <a:pPr lvl="0" algn="l">
              <a:lnSpc>
                <a:spcPts val="3300"/>
              </a:lnSpc>
              <a:buClrTx/>
            </a:pPr>
            <a:r>
              <a:rPr lang="zh-CN" altLang="en-US" sz="2000" b="1" dirty="0"/>
              <a:t>4、实际参会人员签到表（原件）</a:t>
            </a:r>
            <a:endParaRPr lang="zh-CN" altLang="en-US" sz="2000" b="1" dirty="0"/>
          </a:p>
          <a:p>
            <a:pPr lvl="0" algn="l">
              <a:lnSpc>
                <a:spcPts val="3300"/>
              </a:lnSpc>
              <a:buClrTx/>
            </a:pPr>
            <a:r>
              <a:rPr lang="zh-CN" altLang="en-US" sz="2000" b="1" dirty="0"/>
              <a:t>5、培训相关费用原始发票、培训协议或相关文件</a:t>
            </a:r>
            <a:endParaRPr lang="zh-CN" altLang="en-US" sz="2000" b="1" dirty="0"/>
          </a:p>
          <a:p>
            <a:pPr lvl="0" algn="l">
              <a:lnSpc>
                <a:spcPts val="3300"/>
              </a:lnSpc>
              <a:buClrTx/>
            </a:pPr>
            <a:r>
              <a:rPr lang="zh-CN" altLang="en-US" sz="2000" b="1" dirty="0"/>
              <a:t>6、培训服务单位提供的费用明细清单（加盖服务单位公章）</a:t>
            </a:r>
            <a:endParaRPr lang="zh-CN" altLang="en-US" sz="2000" b="1" dirty="0"/>
          </a:p>
          <a:p>
            <a:pPr lvl="0" algn="l">
              <a:lnSpc>
                <a:spcPts val="3300"/>
              </a:lnSpc>
              <a:buClrTx/>
            </a:pPr>
            <a:r>
              <a:rPr lang="zh-CN" altLang="en-US" sz="2000" b="1" dirty="0"/>
              <a:t>7、培训会截图（须有图片与文字说明）</a:t>
            </a:r>
            <a:endParaRPr lang="zh-CN" altLang="en-US" sz="2000" b="1" dirty="0"/>
          </a:p>
          <a:p>
            <a:pPr lvl="0" algn="l">
              <a:lnSpc>
                <a:spcPts val="3300"/>
              </a:lnSpc>
              <a:buClrTx/>
            </a:pPr>
            <a:r>
              <a:rPr lang="zh-CN" altLang="en-US" sz="2000" b="1" dirty="0"/>
              <a:t>8.委托承办会议或培训的，须提供委托单位相关文件</a:t>
            </a:r>
            <a:endParaRPr lang="zh-CN" altLang="en-US" sz="2000" b="1" dirty="0"/>
          </a:p>
          <a:p>
            <a:pPr lvl="0" algn="l">
              <a:lnSpc>
                <a:spcPts val="3300"/>
              </a:lnSpc>
              <a:buClrTx/>
            </a:pPr>
            <a:r>
              <a:rPr lang="zh-CN" altLang="en-US" sz="2000" b="1" dirty="0"/>
              <a:t>9.公务卡刷卡交易凭据、网银支付交易账单或网页截图</a:t>
            </a:r>
            <a:br>
              <a:rPr lang="zh-CN" altLang="en-US" sz="2000" b="1" dirty="0"/>
            </a:br>
            <a:br>
              <a:rPr lang="zh-CN" altLang="en-US" sz="2000" dirty="0"/>
            </a:br>
            <a:br>
              <a:rPr lang="zh-CN" altLang="en-US"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1266"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培训费报销指南</a:t>
            </a:r>
            <a:endParaRPr lang="zh-CN" altLang="en-US"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2"/>
          <p:cNvSpPr>
            <a:spLocks noGrp="1"/>
          </p:cNvSpPr>
          <p:nvPr>
            <p:ph type="ctrTitle"/>
          </p:nvPr>
        </p:nvSpPr>
        <p:spPr>
          <a:xfrm>
            <a:off x="304800" y="1295400"/>
            <a:ext cx="8534400" cy="4648200"/>
          </a:xfrm>
        </p:spPr>
        <p:txBody>
          <a:bodyPr vert="horz" wrap="square" lIns="91440" tIns="45720" rIns="91440" bIns="45720" anchor="t"/>
          <a:lstStyle>
            <a:lvl1pPr lvl="0">
              <a:defRPr/>
            </a:lvl1pPr>
          </a:lstStyle>
          <a:p>
            <a:pPr lvl="0" algn="l">
              <a:lnSpc>
                <a:spcPts val="3300"/>
              </a:lnSpc>
              <a:buClrTx/>
            </a:pPr>
            <a:r>
              <a:rPr lang="zh-CN" altLang="en-US" sz="1800" b="1" dirty="0">
                <a:solidFill>
                  <a:srgbClr val="00B0F0"/>
                </a:solidFill>
              </a:rPr>
              <a:t>四、培训费明细内容如下：</a:t>
            </a:r>
            <a:br>
              <a:rPr lang="en-US" altLang="zh-CN" sz="1800" b="1" dirty="0">
                <a:solidFill>
                  <a:srgbClr val="00B0F0"/>
                </a:solidFill>
              </a:rPr>
            </a:br>
            <a:r>
              <a:rPr lang="zh-CN" altLang="en-US" sz="1800" b="1" dirty="0">
                <a:solidFill>
                  <a:srgbClr val="00B0F0"/>
                </a:solidFill>
              </a:rPr>
              <a:t> ♦</a:t>
            </a:r>
            <a:r>
              <a:rPr lang="zh-CN" altLang="en-US" sz="1800" b="1" dirty="0">
                <a:solidFill>
                  <a:srgbClr val="FF0000"/>
                </a:solidFill>
              </a:rPr>
              <a:t>师资费</a:t>
            </a:r>
            <a:r>
              <a:rPr lang="en-US" altLang="zh-CN" sz="1800" b="1" dirty="0">
                <a:solidFill>
                  <a:srgbClr val="FF0000"/>
                </a:solidFill>
              </a:rPr>
              <a:t>—</a:t>
            </a:r>
            <a:r>
              <a:rPr lang="zh-CN" altLang="en-US" sz="1800" b="1" dirty="0">
                <a:solidFill>
                  <a:schemeClr val="tx1"/>
                </a:solidFill>
              </a:rPr>
              <a:t>授课老师讲课费、住宿费、伙食费、城市间交通费等。</a:t>
            </a:r>
            <a:br>
              <a:rPr lang="en-US" altLang="zh-CN" sz="1800" b="1" dirty="0">
                <a:solidFill>
                  <a:srgbClr val="00B0F0"/>
                </a:solidFill>
              </a:rPr>
            </a:br>
            <a:r>
              <a:rPr lang="zh-CN" altLang="en-US" sz="1800" b="1" dirty="0">
                <a:solidFill>
                  <a:srgbClr val="00B0F0"/>
                </a:solidFill>
              </a:rPr>
              <a:t> ♦</a:t>
            </a:r>
            <a:r>
              <a:rPr lang="zh-CN" altLang="en-US" sz="1800" b="1" dirty="0">
                <a:solidFill>
                  <a:srgbClr val="FF0000"/>
                </a:solidFill>
              </a:rPr>
              <a:t>住宿费</a:t>
            </a:r>
            <a:r>
              <a:rPr lang="en-US" altLang="zh-CN" sz="1800" b="1" dirty="0">
                <a:solidFill>
                  <a:srgbClr val="FF0000"/>
                </a:solidFill>
              </a:rPr>
              <a:t>—</a:t>
            </a:r>
            <a:r>
              <a:rPr lang="zh-CN" altLang="en-US" sz="1800" b="1" dirty="0">
                <a:solidFill>
                  <a:schemeClr val="tx1"/>
                </a:solidFill>
              </a:rPr>
              <a:t>参训人员及工作人员培训期间发生的租住房间的费用。</a:t>
            </a:r>
            <a:br>
              <a:rPr lang="en-US" altLang="zh-CN" sz="1800" b="1" dirty="0">
                <a:solidFill>
                  <a:srgbClr val="00B0F0"/>
                </a:solidFill>
              </a:rPr>
            </a:br>
            <a:r>
              <a:rPr lang="zh-CN" altLang="en-US" sz="1800" b="1" dirty="0">
                <a:solidFill>
                  <a:srgbClr val="00B0F0"/>
                </a:solidFill>
              </a:rPr>
              <a:t> ♦</a:t>
            </a:r>
            <a:r>
              <a:rPr lang="zh-CN" altLang="en-US" sz="1800" b="1" dirty="0">
                <a:solidFill>
                  <a:srgbClr val="FF0000"/>
                </a:solidFill>
              </a:rPr>
              <a:t>伙食费</a:t>
            </a:r>
            <a:r>
              <a:rPr lang="en-US" altLang="zh-CN" sz="1800" b="1" dirty="0">
                <a:solidFill>
                  <a:srgbClr val="FF0000"/>
                </a:solidFill>
              </a:rPr>
              <a:t>—</a:t>
            </a:r>
            <a:r>
              <a:rPr lang="zh-CN" altLang="en-US" sz="1800" b="1" dirty="0">
                <a:solidFill>
                  <a:schemeClr val="tx1"/>
                </a:solidFill>
              </a:rPr>
              <a:t>参训人员及工作人员培训期间发生的用餐费用。</a:t>
            </a:r>
            <a:br>
              <a:rPr lang="en-US" altLang="zh-CN" sz="1800" b="1" dirty="0">
                <a:solidFill>
                  <a:srgbClr val="00B0F0"/>
                </a:solidFill>
              </a:rPr>
            </a:br>
            <a:r>
              <a:rPr lang="zh-CN" altLang="en-US" sz="1800" b="1" dirty="0">
                <a:solidFill>
                  <a:srgbClr val="00B0F0"/>
                </a:solidFill>
              </a:rPr>
              <a:t> ♦</a:t>
            </a:r>
            <a:r>
              <a:rPr lang="zh-CN" altLang="en-US" sz="1800" b="1" dirty="0">
                <a:solidFill>
                  <a:srgbClr val="FF0000"/>
                </a:solidFill>
              </a:rPr>
              <a:t>场地费</a:t>
            </a:r>
            <a:r>
              <a:rPr lang="en-US" altLang="zh-CN" sz="1800" b="1" dirty="0">
                <a:solidFill>
                  <a:srgbClr val="FF0000"/>
                </a:solidFill>
              </a:rPr>
              <a:t>—</a:t>
            </a:r>
            <a:r>
              <a:rPr lang="zh-CN" altLang="en-US" sz="1800" b="1" dirty="0">
                <a:solidFill>
                  <a:schemeClr val="tx1"/>
                </a:solidFill>
              </a:rPr>
              <a:t>用于培训的会议室或教室租金。 </a:t>
            </a:r>
            <a:br>
              <a:rPr lang="en-US" altLang="zh-CN" sz="1800" b="1" dirty="0">
                <a:solidFill>
                  <a:srgbClr val="00B0F0"/>
                </a:solidFill>
              </a:rPr>
            </a:br>
            <a:r>
              <a:rPr lang="zh-CN" altLang="en-US" sz="1800" b="1" dirty="0">
                <a:solidFill>
                  <a:srgbClr val="00B0F0"/>
                </a:solidFill>
              </a:rPr>
              <a:t> ♦</a:t>
            </a:r>
            <a:r>
              <a:rPr lang="zh-CN" altLang="en-US" sz="1800" b="1" dirty="0">
                <a:solidFill>
                  <a:srgbClr val="FF0000"/>
                </a:solidFill>
              </a:rPr>
              <a:t>资料费</a:t>
            </a:r>
            <a:r>
              <a:rPr lang="en-US" altLang="zh-CN" sz="1800" b="1" dirty="0">
                <a:solidFill>
                  <a:srgbClr val="FF0000"/>
                </a:solidFill>
              </a:rPr>
              <a:t>—</a:t>
            </a:r>
            <a:r>
              <a:rPr lang="zh-CN" altLang="en-US" sz="1800" b="1" dirty="0">
                <a:solidFill>
                  <a:schemeClr val="tx1"/>
                </a:solidFill>
              </a:rPr>
              <a:t>培训期间必要的资料及办公用品费。 </a:t>
            </a:r>
            <a:br>
              <a:rPr lang="en-US" altLang="zh-CN" sz="1800" b="1" dirty="0">
                <a:solidFill>
                  <a:srgbClr val="00B0F0"/>
                </a:solidFill>
              </a:rPr>
            </a:br>
            <a:r>
              <a:rPr lang="zh-CN" altLang="en-US" sz="1800" b="1" dirty="0">
                <a:solidFill>
                  <a:srgbClr val="00B0F0"/>
                </a:solidFill>
              </a:rPr>
              <a:t> ♦</a:t>
            </a:r>
            <a:r>
              <a:rPr lang="zh-CN" altLang="en-US" sz="1800" b="1" dirty="0">
                <a:solidFill>
                  <a:srgbClr val="FF0000"/>
                </a:solidFill>
              </a:rPr>
              <a:t>交通费</a:t>
            </a:r>
            <a:r>
              <a:rPr lang="en-US" altLang="zh-CN" sz="1800" b="1" dirty="0">
                <a:solidFill>
                  <a:srgbClr val="FF0000"/>
                </a:solidFill>
              </a:rPr>
              <a:t>—</a:t>
            </a:r>
            <a:r>
              <a:rPr lang="zh-CN" altLang="en-US" sz="1800" b="1" dirty="0">
                <a:solidFill>
                  <a:schemeClr val="tx1"/>
                </a:solidFill>
              </a:rPr>
              <a:t>用于培训人员接送站以及与培训有关的调研发生的交通支出。 </a:t>
            </a:r>
            <a:br>
              <a:rPr lang="en-US" altLang="zh-CN" sz="1800" b="1" dirty="0">
                <a:solidFill>
                  <a:srgbClr val="00B0F0"/>
                </a:solidFill>
              </a:rPr>
            </a:br>
            <a:r>
              <a:rPr lang="zh-CN" altLang="en-US" sz="1800" b="1" dirty="0">
                <a:solidFill>
                  <a:srgbClr val="00B0F0"/>
                </a:solidFill>
              </a:rPr>
              <a:t> ♦</a:t>
            </a:r>
            <a:r>
              <a:rPr lang="zh-CN" altLang="en-US" sz="1800" b="1" dirty="0">
                <a:solidFill>
                  <a:srgbClr val="FF0000"/>
                </a:solidFill>
              </a:rPr>
              <a:t>其他费用</a:t>
            </a:r>
            <a:r>
              <a:rPr lang="en-US" altLang="zh-CN" sz="1800" b="1" dirty="0">
                <a:solidFill>
                  <a:srgbClr val="FF0000"/>
                </a:solidFill>
              </a:rPr>
              <a:t>—</a:t>
            </a:r>
            <a:r>
              <a:rPr lang="zh-CN" altLang="en-US" sz="1800" b="1" dirty="0">
                <a:solidFill>
                  <a:schemeClr val="tx1"/>
                </a:solidFill>
              </a:rPr>
              <a:t>现场教学费、设备租赁费、文体活动费、医药费等与培训有关的其他支出。 </a:t>
            </a:r>
            <a:br>
              <a:rPr lang="en-US" altLang="zh-CN" sz="1800" b="1" dirty="0">
                <a:solidFill>
                  <a:srgbClr val="00B0F0"/>
                </a:solidFill>
              </a:rPr>
            </a:br>
            <a:r>
              <a:rPr lang="en-US" altLang="zh-CN" sz="1800" b="1" dirty="0">
                <a:solidFill>
                  <a:srgbClr val="FF0000"/>
                </a:solidFill>
              </a:rPr>
              <a:t>                          </a:t>
            </a:r>
            <a:r>
              <a:rPr lang="zh-CN" altLang="en-US" sz="1800" b="1" dirty="0">
                <a:solidFill>
                  <a:srgbClr val="FF0000"/>
                </a:solidFill>
              </a:rPr>
              <a:t>**</a:t>
            </a:r>
            <a:r>
              <a:rPr lang="zh-CN" altLang="en-US" sz="1800" dirty="0">
                <a:solidFill>
                  <a:srgbClr val="FF0000"/>
                </a:solidFill>
              </a:rPr>
              <a:t> </a:t>
            </a:r>
            <a:r>
              <a:rPr lang="zh-CN" altLang="en-US" sz="1800" b="1" dirty="0">
                <a:solidFill>
                  <a:srgbClr val="FF0000"/>
                </a:solidFill>
              </a:rPr>
              <a:t>培训费实行综合定额标准，分项核定，总额控制**</a:t>
            </a:r>
            <a:br>
              <a:rPr lang="en-US" altLang="zh-CN" sz="1800" b="1" dirty="0">
                <a:solidFill>
                  <a:srgbClr val="FF0000"/>
                </a:solidFill>
              </a:rPr>
            </a:br>
            <a:r>
              <a:rPr lang="en-US" altLang="zh-CN" sz="1800" b="1" dirty="0">
                <a:solidFill>
                  <a:srgbClr val="FF0000"/>
                </a:solidFill>
              </a:rPr>
              <a:t>                                      </a:t>
            </a:r>
            <a:r>
              <a:rPr lang="zh-CN" altLang="en-US" sz="1800" b="1" dirty="0">
                <a:solidFill>
                  <a:srgbClr val="FF0000"/>
                </a:solidFill>
              </a:rPr>
              <a:t>**师资费在综合定额标准外单独核算** </a:t>
            </a:r>
            <a:br>
              <a:rPr lang="en-US" altLang="zh-CN" sz="2000" dirty="0"/>
            </a:br>
            <a:br>
              <a:rPr lang="en-US" altLang="zh-CN" sz="2000" dirty="0"/>
            </a:br>
            <a:br>
              <a:rPr lang="en-US" altLang="zh-CN" sz="2000" dirty="0"/>
            </a:br>
            <a:br>
              <a:rPr lang="en-US"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3314"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培训费报销指南</a:t>
            </a:r>
            <a:endParaRPr lang="zh-CN" altLang="en-US"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Rectangle 2"/>
          <p:cNvSpPr>
            <a:spLocks noGrp="1"/>
          </p:cNvSpPr>
          <p:nvPr>
            <p:ph type="ctrTitle"/>
          </p:nvPr>
        </p:nvSpPr>
        <p:spPr>
          <a:xfrm>
            <a:off x="76200" y="1295400"/>
            <a:ext cx="9067800" cy="4648200"/>
          </a:xfrm>
        </p:spPr>
        <p:txBody>
          <a:bodyPr vert="horz" wrap="square" lIns="91440" tIns="45720" rIns="91440" bIns="45720" anchor="t"/>
          <a:lstStyle>
            <a:lvl1pPr lvl="0">
              <a:defRPr/>
            </a:lvl1pPr>
          </a:lstStyle>
          <a:p>
            <a:pPr lvl="0" algn="l">
              <a:buClrTx/>
            </a:pPr>
            <a:r>
              <a:rPr lang="zh-CN" altLang="en-US" sz="2000" b="1" dirty="0">
                <a:solidFill>
                  <a:srgbClr val="00B0F0"/>
                </a:solidFill>
              </a:rPr>
              <a:t>   五、综合定额标准</a:t>
            </a:r>
            <a:br>
              <a:rPr lang="en-US" altLang="zh-CN" sz="2400" b="1" dirty="0">
                <a:solidFill>
                  <a:srgbClr val="00B0F0"/>
                </a:solidFill>
              </a:rPr>
            </a:br>
            <a:r>
              <a:rPr lang="en-US" altLang="zh-CN" sz="1900" b="1" dirty="0">
                <a:solidFill>
                  <a:srgbClr val="00B0F0"/>
                </a:solidFill>
              </a:rPr>
              <a:t>                                                                                                             </a:t>
            </a:r>
            <a:r>
              <a:rPr lang="zh-CN" altLang="en-US" sz="1900" b="1" dirty="0">
                <a:solidFill>
                  <a:srgbClr val="00B0F0"/>
                </a:solidFill>
              </a:rPr>
              <a:t>单位：元</a:t>
            </a:r>
            <a:br>
              <a:rPr lang="en-US" altLang="zh-CN" sz="2000" b="1" dirty="0">
                <a:solidFill>
                  <a:srgbClr val="00B0F0"/>
                </a:solidFill>
              </a:rPr>
            </a:br>
            <a:endParaRPr lang="zh-CN" altLang="en-US" sz="2000" b="1" dirty="0">
              <a:latin typeface="黑体" panose="02010609060101010101" pitchFamily="49" charset="-122"/>
              <a:ea typeface="黑体" panose="02010609060101010101" pitchFamily="49" charset="-122"/>
            </a:endParaRPr>
          </a:p>
        </p:txBody>
      </p:sp>
      <p:sp>
        <p:nvSpPr>
          <p:cNvPr id="15362"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培训费报销指南</a:t>
            </a:r>
            <a:endParaRPr lang="zh-CN" altLang="en-US" dirty="0">
              <a:solidFill>
                <a:srgbClr val="FF0000"/>
              </a:solidFill>
              <a:latin typeface="黑体" panose="02010609060101010101" pitchFamily="49" charset="-122"/>
              <a:ea typeface="黑体" panose="02010609060101010101" pitchFamily="49" charset="-122"/>
            </a:endParaRPr>
          </a:p>
        </p:txBody>
      </p:sp>
      <p:sp>
        <p:nvSpPr>
          <p:cNvPr id="15363" name="TextBox 7"/>
          <p:cNvSpPr txBox="1"/>
          <p:nvPr/>
        </p:nvSpPr>
        <p:spPr>
          <a:xfrm>
            <a:off x="1905000" y="685800"/>
            <a:ext cx="2057400" cy="504825"/>
          </a:xfrm>
          <a:prstGeom prst="rect">
            <a:avLst/>
          </a:prstGeom>
          <a:noFill/>
          <a:ln w="9525">
            <a:noFill/>
          </a:ln>
        </p:spPr>
        <p:txBody>
          <a:bodyPr anchor="t">
            <a:spAutoFit/>
          </a:bodyPr>
          <a:p>
            <a:pPr>
              <a:buClrTx/>
            </a:pPr>
            <a:r>
              <a:rPr lang="zh-CN" altLang="en-US" dirty="0">
                <a:solidFill>
                  <a:srgbClr val="FF0000"/>
                </a:solidFill>
                <a:latin typeface="宋体" panose="02010600030101010101" pitchFamily="2" charset="-122"/>
                <a:ea typeface="宋体" panose="02010600030101010101" pitchFamily="2" charset="-122"/>
              </a:rPr>
              <a:t>  </a:t>
            </a:r>
            <a:endParaRPr lang="zh-CN" altLang="en-US" dirty="0">
              <a:solidFill>
                <a:srgbClr val="FF0000"/>
              </a:solidFill>
              <a:latin typeface="宋体" panose="02010600030101010101" pitchFamily="2" charset="-122"/>
              <a:ea typeface="宋体" panose="02010600030101010101" pitchFamily="2" charset="-122"/>
            </a:endParaRPr>
          </a:p>
        </p:txBody>
      </p:sp>
      <p:graphicFrame>
        <p:nvGraphicFramePr>
          <p:cNvPr id="9" name="表格 8"/>
          <p:cNvGraphicFramePr>
            <a:graphicFrameLocks noGrp="1"/>
          </p:cNvGraphicFramePr>
          <p:nvPr/>
        </p:nvGraphicFramePr>
        <p:xfrm>
          <a:off x="533400" y="1981200"/>
          <a:ext cx="8001000" cy="1865429"/>
        </p:xfrm>
        <a:graphic>
          <a:graphicData uri="http://schemas.openxmlformats.org/drawingml/2006/table">
            <a:tbl>
              <a:tblPr/>
              <a:tblGrid>
                <a:gridCol w="1676400"/>
                <a:gridCol w="1524000"/>
                <a:gridCol w="1447800"/>
                <a:gridCol w="2133600"/>
                <a:gridCol w="1219199"/>
              </a:tblGrid>
              <a:tr h="77524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综合定额标准</a:t>
                      </a: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（每人每天）</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综合定额明细</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cPr/>
                </a:tc>
                <a:tc hMerge="1">
                  <a:tcPr/>
                </a:tc>
                <a:tc hMerge="1">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17214">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00B0F0"/>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住宿费</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伙食费</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场地、资料、交通</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其他</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572972">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rPr>
                        <a:t>400</a:t>
                      </a:r>
                      <a:endParaRPr kumimoji="0" lang="zh-CN" altLang="en-US" sz="1800" b="1" i="0" u="none" strike="noStrike" cap="none" normalizeH="0" baseline="0" dirty="0" smtClean="0">
                        <a:ln>
                          <a:noFill/>
                        </a:ln>
                        <a:solidFill>
                          <a:srgbClr val="FF0000"/>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rPr>
                        <a:t>210</a:t>
                      </a:r>
                      <a:endParaRPr kumimoji="0" lang="zh-CN" altLang="en-US"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rPr>
                        <a:t>110</a:t>
                      </a:r>
                      <a:endParaRPr kumimoji="0" lang="zh-CN" altLang="en-US"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rPr>
                        <a:t>50</a:t>
                      </a:r>
                      <a:endParaRPr kumimoji="0" lang="zh-CN" altLang="en-US"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rPr>
                        <a:t>30</a:t>
                      </a:r>
                      <a:endParaRPr kumimoji="0" lang="zh-CN" altLang="en-US" sz="1800" b="1" i="0" u="none" strike="noStrike" cap="none" normalizeH="0" baseline="0" dirty="0" smtClean="0">
                        <a:ln>
                          <a:noFill/>
                        </a:ln>
                        <a:solidFill>
                          <a:srgbClr val="00B0F0"/>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15387" name="TextBox 9"/>
          <p:cNvSpPr txBox="1"/>
          <p:nvPr/>
        </p:nvSpPr>
        <p:spPr>
          <a:xfrm>
            <a:off x="152400" y="3962400"/>
            <a:ext cx="9144000" cy="1522413"/>
          </a:xfrm>
          <a:prstGeom prst="rect">
            <a:avLst/>
          </a:prstGeom>
          <a:noFill/>
          <a:ln w="9525">
            <a:noFill/>
          </a:ln>
        </p:spPr>
        <p:txBody>
          <a:bodyPr anchor="t">
            <a:spAutoFit/>
          </a:bodyPr>
          <a:p>
            <a:pPr>
              <a:lnSpc>
                <a:spcPts val="2500"/>
              </a:lnSpc>
              <a:buClrTx/>
            </a:pPr>
            <a:r>
              <a:rPr lang="en-US" altLang="zh-CN" sz="2000" dirty="0">
                <a:solidFill>
                  <a:srgbClr val="C00000"/>
                </a:solidFill>
                <a:latin typeface="黑体" panose="02010609060101010101" pitchFamily="49" charset="-122"/>
                <a:ea typeface="黑体" panose="02010609060101010101" pitchFamily="49" charset="-122"/>
              </a:rPr>
              <a:t>  </a:t>
            </a:r>
            <a:r>
              <a:rPr lang="en-US" altLang="zh-CN" sz="2000" dirty="0">
                <a:solidFill>
                  <a:srgbClr val="FF0000"/>
                </a:solidFill>
                <a:latin typeface="宋体" panose="02010600030101010101" pitchFamily="2" charset="-122"/>
                <a:ea typeface="宋体" panose="02010600030101010101" pitchFamily="2" charset="-122"/>
              </a:rPr>
              <a:t>15</a:t>
            </a:r>
            <a:r>
              <a:rPr lang="zh-CN" altLang="en-US" sz="2000" dirty="0">
                <a:solidFill>
                  <a:srgbClr val="FF0000"/>
                </a:solidFill>
                <a:latin typeface="宋体" panose="02010600030101010101" pitchFamily="2" charset="-122"/>
                <a:ea typeface="宋体" panose="02010600030101010101" pitchFamily="2" charset="-122"/>
              </a:rPr>
              <a:t>天以内（含</a:t>
            </a:r>
            <a:r>
              <a:rPr lang="en-US" altLang="zh-CN" sz="2000" dirty="0">
                <a:solidFill>
                  <a:srgbClr val="FF0000"/>
                </a:solidFill>
                <a:latin typeface="宋体" panose="02010600030101010101" pitchFamily="2" charset="-122"/>
                <a:ea typeface="宋体" panose="02010600030101010101" pitchFamily="2" charset="-122"/>
              </a:rPr>
              <a:t>15</a:t>
            </a:r>
            <a:r>
              <a:rPr lang="zh-CN" altLang="en-US" sz="2000" dirty="0">
                <a:solidFill>
                  <a:srgbClr val="FF0000"/>
                </a:solidFill>
                <a:latin typeface="宋体" panose="02010600030101010101" pitchFamily="2" charset="-122"/>
                <a:ea typeface="宋体" panose="02010600030101010101" pitchFamily="2" charset="-122"/>
              </a:rPr>
              <a:t>天）的培训按照综合定额标准执行。</a:t>
            </a:r>
            <a:endParaRPr lang="en-US" altLang="zh-CN" sz="2000" dirty="0">
              <a:solidFill>
                <a:srgbClr val="FF0000"/>
              </a:solidFill>
              <a:latin typeface="宋体" panose="02010600030101010101" pitchFamily="2" charset="-122"/>
              <a:ea typeface="宋体" panose="02010600030101010101" pitchFamily="2" charset="-122"/>
            </a:endParaRPr>
          </a:p>
          <a:p>
            <a:pPr>
              <a:lnSpc>
                <a:spcPts val="2500"/>
              </a:lnSpc>
              <a:buClrTx/>
            </a:pPr>
            <a:r>
              <a:rPr lang="zh-CN" altLang="en-US" sz="2000" dirty="0">
                <a:solidFill>
                  <a:srgbClr val="FF0000"/>
                </a:solidFill>
                <a:latin typeface="宋体" panose="02010600030101010101" pitchFamily="2" charset="-122"/>
                <a:ea typeface="宋体" panose="02010600030101010101" pitchFamily="2" charset="-122"/>
              </a:rPr>
              <a:t>  超过</a:t>
            </a:r>
            <a:r>
              <a:rPr lang="en-US" altLang="zh-CN" sz="2000" dirty="0">
                <a:solidFill>
                  <a:srgbClr val="FF0000"/>
                </a:solidFill>
                <a:latin typeface="宋体" panose="02010600030101010101" pitchFamily="2" charset="-122"/>
                <a:ea typeface="宋体" panose="02010600030101010101" pitchFamily="2" charset="-122"/>
              </a:rPr>
              <a:t>15</a:t>
            </a:r>
            <a:r>
              <a:rPr lang="zh-CN" altLang="en-US" sz="2000" dirty="0">
                <a:solidFill>
                  <a:srgbClr val="FF0000"/>
                </a:solidFill>
                <a:latin typeface="宋体" panose="02010600030101010101" pitchFamily="2" charset="-122"/>
                <a:ea typeface="宋体" panose="02010600030101010101" pitchFamily="2" charset="-122"/>
              </a:rPr>
              <a:t>天的培训，超过天数按照综合定额标准的</a:t>
            </a:r>
            <a:r>
              <a:rPr lang="en-US" altLang="zh-CN" sz="2000" dirty="0">
                <a:solidFill>
                  <a:srgbClr val="FF0000"/>
                </a:solidFill>
                <a:latin typeface="宋体" panose="02010600030101010101" pitchFamily="2" charset="-122"/>
                <a:ea typeface="宋体" panose="02010600030101010101" pitchFamily="2" charset="-122"/>
              </a:rPr>
              <a:t>80%</a:t>
            </a:r>
            <a:r>
              <a:rPr lang="zh-CN" altLang="en-US" sz="2000" dirty="0">
                <a:solidFill>
                  <a:srgbClr val="FF0000"/>
                </a:solidFill>
                <a:latin typeface="宋体" panose="02010600030101010101" pitchFamily="2" charset="-122"/>
                <a:ea typeface="宋体" panose="02010600030101010101" pitchFamily="2" charset="-122"/>
              </a:rPr>
              <a:t>执行。</a:t>
            </a:r>
            <a:endParaRPr lang="en-US" altLang="zh-CN" sz="2000" dirty="0">
              <a:solidFill>
                <a:srgbClr val="FF0000"/>
              </a:solidFill>
              <a:latin typeface="宋体" panose="02010600030101010101" pitchFamily="2" charset="-122"/>
              <a:ea typeface="宋体" panose="02010600030101010101" pitchFamily="2" charset="-122"/>
            </a:endParaRPr>
          </a:p>
          <a:p>
            <a:pPr>
              <a:lnSpc>
                <a:spcPts val="2500"/>
              </a:lnSpc>
              <a:buClrTx/>
            </a:pPr>
            <a:r>
              <a:rPr lang="zh-CN" altLang="en-US" sz="2000" dirty="0">
                <a:solidFill>
                  <a:srgbClr val="FF0000"/>
                </a:solidFill>
                <a:latin typeface="宋体" panose="02010600030101010101" pitchFamily="2" charset="-122"/>
                <a:ea typeface="宋体" panose="02010600030101010101" pitchFamily="2" charset="-122"/>
              </a:rPr>
              <a:t>  超过</a:t>
            </a:r>
            <a:r>
              <a:rPr lang="en-US" altLang="zh-CN" sz="2000" dirty="0">
                <a:solidFill>
                  <a:srgbClr val="FF0000"/>
                </a:solidFill>
                <a:latin typeface="宋体" panose="02010600030101010101" pitchFamily="2" charset="-122"/>
                <a:ea typeface="宋体" panose="02010600030101010101" pitchFamily="2" charset="-122"/>
              </a:rPr>
              <a:t>30</a:t>
            </a:r>
            <a:r>
              <a:rPr lang="zh-CN" altLang="en-US" sz="2000" dirty="0">
                <a:solidFill>
                  <a:srgbClr val="FF0000"/>
                </a:solidFill>
                <a:latin typeface="宋体" panose="02010600030101010101" pitchFamily="2" charset="-122"/>
                <a:ea typeface="宋体" panose="02010600030101010101" pitchFamily="2" charset="-122"/>
              </a:rPr>
              <a:t>天的培训，超过天数按照综合定额标准的</a:t>
            </a:r>
            <a:r>
              <a:rPr lang="en-US" altLang="zh-CN" sz="2000" dirty="0">
                <a:solidFill>
                  <a:srgbClr val="FF0000"/>
                </a:solidFill>
                <a:latin typeface="宋体" panose="02010600030101010101" pitchFamily="2" charset="-122"/>
                <a:ea typeface="宋体" panose="02010600030101010101" pitchFamily="2" charset="-122"/>
              </a:rPr>
              <a:t>70%</a:t>
            </a:r>
            <a:r>
              <a:rPr lang="zh-CN" altLang="en-US" sz="2000" dirty="0">
                <a:solidFill>
                  <a:srgbClr val="FF0000"/>
                </a:solidFill>
                <a:latin typeface="宋体" panose="02010600030101010101" pitchFamily="2" charset="-122"/>
                <a:ea typeface="宋体" panose="02010600030101010101" pitchFamily="2" charset="-122"/>
              </a:rPr>
              <a:t>执行。</a:t>
            </a:r>
            <a:endParaRPr lang="en-US" altLang="zh-CN" sz="2000" dirty="0">
              <a:solidFill>
                <a:srgbClr val="FF0000"/>
              </a:solidFill>
              <a:latin typeface="宋体" panose="02010600030101010101" pitchFamily="2" charset="-122"/>
              <a:ea typeface="宋体" panose="02010600030101010101" pitchFamily="2" charset="-122"/>
            </a:endParaRPr>
          </a:p>
          <a:p>
            <a:pPr>
              <a:lnSpc>
                <a:spcPts val="2500"/>
              </a:lnSpc>
              <a:buClrTx/>
            </a:pPr>
            <a:r>
              <a:rPr lang="en-US" altLang="zh-CN" sz="2000" dirty="0">
                <a:solidFill>
                  <a:srgbClr val="FF0000"/>
                </a:solidFill>
                <a:latin typeface="宋体" panose="02010600030101010101" pitchFamily="2" charset="-122"/>
                <a:ea typeface="宋体" panose="02010600030101010101" pitchFamily="2" charset="-122"/>
              </a:rPr>
              <a:t>  </a:t>
            </a:r>
            <a:r>
              <a:rPr lang="zh-CN" altLang="en-US" sz="2000" dirty="0">
                <a:solidFill>
                  <a:srgbClr val="FF0000"/>
                </a:solidFill>
                <a:latin typeface="宋体" panose="02010600030101010101" pitchFamily="2" charset="-122"/>
                <a:ea typeface="宋体" panose="02010600030101010101" pitchFamily="2" charset="-122"/>
              </a:rPr>
              <a:t>上述天数含报到和返程时间，报到和返程时间不得超过一天。</a:t>
            </a:r>
            <a:endParaRPr lang="en-US" altLang="zh-CN" sz="2000"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pull/>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2"/>
          <p:cNvSpPr>
            <a:spLocks noGrp="1"/>
          </p:cNvSpPr>
          <p:nvPr>
            <p:ph type="ctrTitle"/>
          </p:nvPr>
        </p:nvSpPr>
        <p:spPr>
          <a:xfrm>
            <a:off x="152400" y="1371600"/>
            <a:ext cx="8991600" cy="4648200"/>
          </a:xfrm>
        </p:spPr>
        <p:txBody>
          <a:bodyPr vert="horz" wrap="square" lIns="91440" tIns="45720" rIns="91440" bIns="45720" anchor="t"/>
          <a:lstStyle>
            <a:lvl1pPr lvl="0">
              <a:defRPr/>
            </a:lvl1pPr>
          </a:lstStyle>
          <a:p>
            <a:pPr lvl="0" algn="l">
              <a:buClrTx/>
            </a:pPr>
            <a:r>
              <a:rPr lang="zh-CN" altLang="en-US" sz="2000" b="1" dirty="0">
                <a:solidFill>
                  <a:srgbClr val="00B0F0"/>
                </a:solidFill>
              </a:rPr>
              <a:t>六、师资费报销规定</a:t>
            </a:r>
            <a:br>
              <a:rPr lang="en-US" altLang="zh-CN" sz="2000" b="1" dirty="0">
                <a:solidFill>
                  <a:srgbClr val="00B0F0"/>
                </a:solidFill>
              </a:rPr>
            </a:br>
            <a:r>
              <a:rPr lang="en-US" altLang="zh-CN" sz="2000" b="1" dirty="0">
                <a:solidFill>
                  <a:srgbClr val="00B0F0"/>
                </a:solidFill>
              </a:rPr>
              <a:t>                                         </a:t>
            </a:r>
            <a:br>
              <a:rPr lang="en-US" altLang="zh-CN" sz="2000" b="1" dirty="0">
                <a:solidFill>
                  <a:srgbClr val="00B0F0"/>
                </a:solidFill>
              </a:rPr>
            </a:br>
            <a:br>
              <a:rPr lang="en-US" altLang="zh-CN" sz="2000" b="1" dirty="0">
                <a:solidFill>
                  <a:srgbClr val="00B0F0"/>
                </a:solidFill>
              </a:rPr>
            </a:br>
            <a:br>
              <a:rPr lang="en-US" altLang="zh-CN" sz="2400" b="1" dirty="0">
                <a:solidFill>
                  <a:srgbClr val="00B0F0"/>
                </a:solidFill>
              </a:rPr>
            </a:br>
            <a:br>
              <a:rPr lang="zh-CN" altLang="en-US" sz="2400" b="1" dirty="0">
                <a:solidFill>
                  <a:srgbClr val="00B0F0"/>
                </a:solidFill>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7410"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培训费报销指南</a:t>
            </a:r>
            <a:endParaRPr lang="zh-CN" altLang="en-US" dirty="0">
              <a:solidFill>
                <a:srgbClr val="FF0000"/>
              </a:solidFill>
              <a:latin typeface="黑体" panose="02010609060101010101" pitchFamily="49" charset="-122"/>
              <a:ea typeface="黑体" panose="02010609060101010101" pitchFamily="49" charset="-122"/>
            </a:endParaRPr>
          </a:p>
        </p:txBody>
      </p:sp>
      <p:graphicFrame>
        <p:nvGraphicFramePr>
          <p:cNvPr id="4" name="表格 3"/>
          <p:cNvGraphicFramePr>
            <a:graphicFrameLocks noGrp="1"/>
          </p:cNvGraphicFramePr>
          <p:nvPr/>
        </p:nvGraphicFramePr>
        <p:xfrm>
          <a:off x="304800" y="1828800"/>
          <a:ext cx="8610602" cy="3146425"/>
        </p:xfrm>
        <a:graphic>
          <a:graphicData uri="http://schemas.openxmlformats.org/drawingml/2006/table">
            <a:tbl>
              <a:tblPr firstRow="1" bandRow="1">
                <a:tableStyleId>{5C22544A-7EE6-4342-B048-85BDC9FD1C3A}</a:tableStyleId>
              </a:tblPr>
              <a:tblGrid>
                <a:gridCol w="679785"/>
                <a:gridCol w="2719137"/>
                <a:gridCol w="2260855"/>
                <a:gridCol w="2950825"/>
              </a:tblGrid>
              <a:tr h="1133436">
                <a:tc>
                  <a:txBody>
                    <a:bodyPr/>
                    <a:lstStyle/>
                    <a:p>
                      <a:r>
                        <a:rPr lang="zh-CN" altLang="en-US" sz="1800" b="1" dirty="0" smtClean="0">
                          <a:solidFill>
                            <a:schemeClr val="tx1"/>
                          </a:solidFill>
                        </a:rPr>
                        <a:t>序号</a:t>
                      </a:r>
                      <a:endParaRPr lang="zh-CN" altLang="en-US" sz="1800" b="1" dirty="0">
                        <a:solidFill>
                          <a:schemeClr val="tx1"/>
                        </a:solidFill>
                      </a:endParaRPr>
                    </a:p>
                  </a:txBody>
                  <a:tcPr anchor="ctr"/>
                </a:tc>
                <a:tc>
                  <a:txBody>
                    <a:bodyPr/>
                    <a:lstStyle/>
                    <a:p>
                      <a:pPr algn="ctr"/>
                      <a:r>
                        <a:rPr lang="zh-CN" altLang="en-US" sz="1800" b="1" dirty="0" smtClean="0">
                          <a:solidFill>
                            <a:schemeClr val="tx1"/>
                          </a:solidFill>
                        </a:rPr>
                        <a:t>类别</a:t>
                      </a:r>
                      <a:endParaRPr lang="zh-CN" altLang="en-US" sz="1800" b="1" dirty="0">
                        <a:solidFill>
                          <a:schemeClr val="tx1"/>
                        </a:solidFill>
                      </a:endParaRPr>
                    </a:p>
                  </a:txBody>
                  <a:tcPr anchor="ctr"/>
                </a:tc>
                <a:tc>
                  <a:txBody>
                    <a:bodyPr/>
                    <a:lstStyle/>
                    <a:p>
                      <a:pPr algn="ctr"/>
                      <a:endParaRPr lang="en-US" altLang="zh-CN" sz="1800" b="1" dirty="0" smtClean="0">
                        <a:solidFill>
                          <a:srgbClr val="C00000"/>
                        </a:solidFill>
                      </a:endParaRPr>
                    </a:p>
                    <a:p>
                      <a:pPr algn="ctr"/>
                      <a:r>
                        <a:rPr lang="zh-CN" altLang="en-US" sz="1800" b="1" dirty="0" smtClean="0">
                          <a:solidFill>
                            <a:srgbClr val="FF0000"/>
                          </a:solidFill>
                        </a:rPr>
                        <a:t>讲课费（税后）</a:t>
                      </a:r>
                      <a:endParaRPr lang="en-US" altLang="zh-CN" sz="1800" b="1" dirty="0" smtClean="0">
                        <a:solidFill>
                          <a:srgbClr val="FF0000"/>
                        </a:solidFill>
                      </a:endParaRPr>
                    </a:p>
                    <a:p>
                      <a:pPr algn="ctr"/>
                      <a:r>
                        <a:rPr lang="zh-CN" altLang="en-US" sz="1800" b="1" dirty="0" smtClean="0">
                          <a:solidFill>
                            <a:srgbClr val="FF0000"/>
                          </a:solidFill>
                        </a:rPr>
                        <a:t>上限标准</a:t>
                      </a:r>
                      <a:br>
                        <a:rPr lang="en-US" altLang="zh-CN" sz="1800" b="1" dirty="0" smtClean="0">
                          <a:solidFill>
                            <a:srgbClr val="FF0000"/>
                          </a:solidFill>
                        </a:rPr>
                      </a:br>
                      <a:endParaRPr lang="zh-CN" altLang="en-US" sz="1800" b="1" dirty="0">
                        <a:solidFill>
                          <a:srgbClr val="FF0000"/>
                        </a:solidFill>
                      </a:endParaRPr>
                    </a:p>
                  </a:txBody>
                  <a:tcPr anchor="ctr"/>
                </a:tc>
                <a:tc>
                  <a:txBody>
                    <a:bodyPr/>
                    <a:lstStyle/>
                    <a:p>
                      <a:pPr algn="ctr"/>
                      <a:r>
                        <a:rPr lang="zh-CN" altLang="en-US" sz="1800" b="1" dirty="0" smtClean="0">
                          <a:solidFill>
                            <a:schemeClr val="tx1"/>
                          </a:solidFill>
                        </a:rPr>
                        <a:t>备注</a:t>
                      </a:r>
                      <a:endParaRPr lang="zh-CN" altLang="en-US" sz="1800" b="1" dirty="0">
                        <a:solidFill>
                          <a:schemeClr val="tx1"/>
                        </a:solidFill>
                      </a:endParaRPr>
                    </a:p>
                  </a:txBody>
                  <a:tcPr anchor="ctr"/>
                </a:tc>
              </a:tr>
              <a:tr h="508667">
                <a:tc>
                  <a:txBody>
                    <a:bodyPr/>
                    <a:lstStyle/>
                    <a:p>
                      <a:r>
                        <a:rPr lang="en-US" altLang="zh-CN" sz="1800" b="1" dirty="0" smtClean="0">
                          <a:solidFill>
                            <a:schemeClr val="tx1"/>
                          </a:solidFill>
                        </a:rPr>
                        <a:t>1</a:t>
                      </a:r>
                      <a:endParaRPr lang="zh-CN" altLang="en-US" sz="1800" b="1" dirty="0">
                        <a:solidFill>
                          <a:schemeClr val="tx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800" b="1" dirty="0" smtClean="0">
                          <a:solidFill>
                            <a:srgbClr val="00B0F0"/>
                          </a:solidFill>
                        </a:rPr>
                        <a:t>院士、全国知名专家</a:t>
                      </a:r>
                      <a:endParaRPr lang="zh-CN" altLang="en-US" sz="1800" b="1" dirty="0">
                        <a:solidFill>
                          <a:srgbClr val="00B0F0"/>
                        </a:solidFill>
                      </a:endParaRPr>
                    </a:p>
                  </a:txBody>
                  <a:tcPr anchor="ctr"/>
                </a:tc>
                <a:tc>
                  <a:txBody>
                    <a:bodyPr/>
                    <a:lstStyle/>
                    <a:p>
                      <a:pPr algn="ctr"/>
                      <a:r>
                        <a:rPr lang="en-US" altLang="zh-CN" sz="1800" b="1" kern="1200" dirty="0" smtClean="0">
                          <a:solidFill>
                            <a:srgbClr val="FF0000"/>
                          </a:solidFill>
                          <a:latin typeface="+mn-lt"/>
                          <a:ea typeface="+mn-ea"/>
                          <a:cs typeface="+mn-cs"/>
                        </a:rPr>
                        <a:t>1500</a:t>
                      </a:r>
                      <a:r>
                        <a:rPr lang="zh-CN" altLang="en-US" sz="1800" b="1" dirty="0" smtClean="0">
                          <a:solidFill>
                            <a:srgbClr val="FF0000"/>
                          </a:solidFill>
                        </a:rPr>
                        <a:t> 元</a:t>
                      </a:r>
                      <a:r>
                        <a:rPr lang="en-US" altLang="zh-CN" sz="1800" b="1" dirty="0" smtClean="0">
                          <a:solidFill>
                            <a:srgbClr val="FF0000"/>
                          </a:solidFill>
                        </a:rPr>
                        <a:t>/</a:t>
                      </a:r>
                      <a:r>
                        <a:rPr lang="zh-CN" altLang="en-US" sz="1800" b="1" dirty="0" smtClean="0">
                          <a:solidFill>
                            <a:srgbClr val="FF0000"/>
                          </a:solidFill>
                        </a:rPr>
                        <a:t>学时</a:t>
                      </a:r>
                      <a:endParaRPr lang="zh-CN" altLang="en-US" sz="1800" b="1" dirty="0" smtClean="0">
                        <a:solidFill>
                          <a:srgbClr val="FF0000"/>
                        </a:solidFill>
                      </a:endParaRPr>
                    </a:p>
                  </a:txBody>
                  <a:tcPr anchor="ctr"/>
                </a:tc>
                <a:tc rowSpan="3">
                  <a:txBody>
                    <a:bodyPr/>
                    <a:lstStyle/>
                    <a:p>
                      <a:pPr algn="ctr"/>
                      <a:r>
                        <a:rPr lang="zh-CN" altLang="en-US" sz="1800" b="1" dirty="0" smtClean="0">
                          <a:solidFill>
                            <a:srgbClr val="00B0F0"/>
                          </a:solidFill>
                        </a:rPr>
                        <a:t>每半天不得超过</a:t>
                      </a:r>
                      <a:r>
                        <a:rPr lang="en-US" altLang="zh-CN" sz="1800" b="1" dirty="0" smtClean="0">
                          <a:solidFill>
                            <a:srgbClr val="00B0F0"/>
                          </a:solidFill>
                        </a:rPr>
                        <a:t>4</a:t>
                      </a:r>
                      <a:r>
                        <a:rPr lang="zh-CN" altLang="en-US" sz="1800" b="1" dirty="0" smtClean="0">
                          <a:solidFill>
                            <a:srgbClr val="00B0F0"/>
                          </a:solidFill>
                        </a:rPr>
                        <a:t>个学时</a:t>
                      </a:r>
                      <a:endParaRPr lang="zh-CN" altLang="en-US" sz="1800" b="1" dirty="0" smtClean="0">
                        <a:solidFill>
                          <a:srgbClr val="00B0F0"/>
                        </a:solidFill>
                      </a:endParaRPr>
                    </a:p>
                  </a:txBody>
                  <a:tcPr anchor="ctr"/>
                </a:tc>
              </a:tr>
              <a:tr h="534024">
                <a:tc>
                  <a:txBody>
                    <a:bodyPr/>
                    <a:lstStyle/>
                    <a:p>
                      <a:r>
                        <a:rPr lang="en-US" altLang="zh-CN" sz="1800" b="1" dirty="0" smtClean="0">
                          <a:solidFill>
                            <a:schemeClr val="tx1"/>
                          </a:solidFill>
                        </a:rPr>
                        <a:t>2</a:t>
                      </a:r>
                      <a:endParaRPr lang="zh-CN" altLang="en-US" sz="1800" b="1" dirty="0">
                        <a:solidFill>
                          <a:schemeClr val="tx1"/>
                        </a:solidFill>
                      </a:endParaRPr>
                    </a:p>
                  </a:txBody>
                  <a:tcPr anchor="ctr"/>
                </a:tc>
                <a:tc>
                  <a:txBody>
                    <a:bodyPr/>
                    <a:lstStyle/>
                    <a:p>
                      <a:pPr algn="l"/>
                      <a:r>
                        <a:rPr lang="zh-CN" altLang="en-US" sz="1800" b="1" dirty="0" smtClean="0">
                          <a:solidFill>
                            <a:srgbClr val="00B0F0"/>
                          </a:solidFill>
                        </a:rPr>
                        <a:t>正高级技术职称专业人员</a:t>
                      </a:r>
                      <a:endParaRPr lang="zh-CN" altLang="en-US" sz="1800" b="1" dirty="0">
                        <a:solidFill>
                          <a:srgbClr val="00B0F0"/>
                        </a:solidFill>
                      </a:endParaRPr>
                    </a:p>
                  </a:txBody>
                  <a:tcPr anchor="ctr"/>
                </a:tc>
                <a:tc>
                  <a:txBody>
                    <a:bodyPr/>
                    <a:lstStyle/>
                    <a:p>
                      <a:pPr algn="ctr"/>
                      <a:r>
                        <a:rPr lang="en-US" altLang="zh-CN" sz="1800" b="1" kern="1200" dirty="0" smtClean="0">
                          <a:solidFill>
                            <a:srgbClr val="FF0000"/>
                          </a:solidFill>
                          <a:latin typeface="+mn-lt"/>
                          <a:ea typeface="+mn-ea"/>
                          <a:cs typeface="+mn-cs"/>
                        </a:rPr>
                        <a:t>1000</a:t>
                      </a:r>
                      <a:r>
                        <a:rPr lang="zh-CN" altLang="en-US" sz="1800" b="1" dirty="0" smtClean="0">
                          <a:solidFill>
                            <a:srgbClr val="FF0000"/>
                          </a:solidFill>
                        </a:rPr>
                        <a:t>元</a:t>
                      </a:r>
                      <a:r>
                        <a:rPr lang="en-US" altLang="zh-CN" sz="1800" b="1" dirty="0" smtClean="0">
                          <a:solidFill>
                            <a:srgbClr val="FF0000"/>
                          </a:solidFill>
                        </a:rPr>
                        <a:t>/</a:t>
                      </a:r>
                      <a:r>
                        <a:rPr lang="zh-CN" altLang="en-US" sz="1800" b="1" dirty="0" smtClean="0">
                          <a:solidFill>
                            <a:srgbClr val="FF0000"/>
                          </a:solidFill>
                        </a:rPr>
                        <a:t>学时</a:t>
                      </a:r>
                      <a:endParaRPr lang="zh-CN" altLang="en-US" sz="1800" b="1" dirty="0" smtClean="0">
                        <a:solidFill>
                          <a:srgbClr val="FF0000"/>
                        </a:solidFill>
                      </a:endParaRPr>
                    </a:p>
                  </a:txBody>
                  <a:tcPr anchor="ctr"/>
                </a:tc>
                <a:tc vMerge="1">
                  <a:tcPr anchor="ctr"/>
                </a:tc>
              </a:tr>
              <a:tr h="871874">
                <a:tc>
                  <a:txBody>
                    <a:bodyPr/>
                    <a:lstStyle/>
                    <a:p>
                      <a:r>
                        <a:rPr lang="en-US" altLang="zh-CN" sz="1800" b="1" dirty="0" smtClean="0">
                          <a:solidFill>
                            <a:schemeClr val="tx1"/>
                          </a:solidFill>
                        </a:rPr>
                        <a:t>3</a:t>
                      </a:r>
                      <a:endParaRPr lang="zh-CN" altLang="en-US" sz="1800" b="1" dirty="0">
                        <a:solidFill>
                          <a:schemeClr val="tx1"/>
                        </a:solidFill>
                      </a:endParaRPr>
                    </a:p>
                  </a:txBody>
                  <a:tcPr anchor="ctr"/>
                </a:tc>
                <a:tc>
                  <a:txBody>
                    <a:bodyPr/>
                    <a:lstStyle/>
                    <a:p>
                      <a:pPr marL="0" marR="0" indent="0" algn="dist" defTabSz="914400" rtl="0" eaLnBrk="1" fontAlgn="auto" latinLnBrk="0" hangingPunct="1">
                        <a:lnSpc>
                          <a:spcPct val="100000"/>
                        </a:lnSpc>
                        <a:spcBef>
                          <a:spcPts val="0"/>
                        </a:spcBef>
                        <a:spcAft>
                          <a:spcPts val="0"/>
                        </a:spcAft>
                        <a:buClrTx/>
                        <a:buSzTx/>
                        <a:buFontTx/>
                        <a:buNone/>
                        <a:defRPr/>
                      </a:pPr>
                      <a:endParaRPr lang="en-US" altLang="zh-CN" sz="1800" b="1" dirty="0" smtClean="0">
                        <a:solidFill>
                          <a:srgbClr val="00B0F0"/>
                        </a:solidFill>
                      </a:endParaRPr>
                    </a:p>
                    <a:p>
                      <a:pPr marL="0" marR="0" indent="0" algn="dist" defTabSz="914400" rtl="0" eaLnBrk="1" fontAlgn="auto" latinLnBrk="0" hangingPunct="1">
                        <a:lnSpc>
                          <a:spcPct val="100000"/>
                        </a:lnSpc>
                        <a:spcBef>
                          <a:spcPts val="0"/>
                        </a:spcBef>
                        <a:spcAft>
                          <a:spcPts val="0"/>
                        </a:spcAft>
                        <a:buClrTx/>
                        <a:buSzTx/>
                        <a:buFontTx/>
                        <a:buNone/>
                        <a:defRPr/>
                      </a:pPr>
                      <a:r>
                        <a:rPr lang="zh-CN" altLang="en-US" sz="1800" b="1" dirty="0" smtClean="0">
                          <a:solidFill>
                            <a:srgbClr val="00B0F0"/>
                          </a:solidFill>
                        </a:rPr>
                        <a:t>副高级技术职称专业人员</a:t>
                      </a:r>
                      <a:endParaRPr lang="zh-CN" altLang="en-US" sz="1800" b="1" dirty="0" smtClean="0">
                        <a:solidFill>
                          <a:srgbClr val="00B0F0"/>
                        </a:solidFill>
                      </a:endParaRPr>
                    </a:p>
                    <a:p>
                      <a:pPr algn="l"/>
                      <a:endParaRPr lang="zh-CN" altLang="en-US" sz="1800" b="1" dirty="0">
                        <a:solidFill>
                          <a:srgbClr val="00B0F0"/>
                        </a:solidFill>
                      </a:endParaRPr>
                    </a:p>
                  </a:txBody>
                  <a:tcPr anchor="ctr"/>
                </a:tc>
                <a:tc>
                  <a:txBody>
                    <a:bodyPr/>
                    <a:lstStyle/>
                    <a:p>
                      <a:pPr algn="ctr"/>
                      <a:r>
                        <a:rPr lang="en-US" altLang="zh-CN" sz="1800" b="1" dirty="0" smtClean="0">
                          <a:solidFill>
                            <a:srgbClr val="FF0000"/>
                          </a:solidFill>
                        </a:rPr>
                        <a:t>500</a:t>
                      </a:r>
                      <a:r>
                        <a:rPr lang="zh-CN" altLang="en-US" sz="1800" b="1" dirty="0" smtClean="0">
                          <a:solidFill>
                            <a:srgbClr val="FF0000"/>
                          </a:solidFill>
                        </a:rPr>
                        <a:t>元</a:t>
                      </a:r>
                      <a:r>
                        <a:rPr lang="en-US" altLang="zh-CN" sz="1800" b="1" dirty="0" smtClean="0">
                          <a:solidFill>
                            <a:srgbClr val="FF0000"/>
                          </a:solidFill>
                        </a:rPr>
                        <a:t>/</a:t>
                      </a:r>
                      <a:r>
                        <a:rPr lang="zh-CN" altLang="en-US" sz="1800" b="1" dirty="0" smtClean="0">
                          <a:solidFill>
                            <a:srgbClr val="FF0000"/>
                          </a:solidFill>
                        </a:rPr>
                        <a:t>学时</a:t>
                      </a:r>
                      <a:endParaRPr lang="zh-CN" altLang="en-US" sz="1800" b="1" dirty="0" smtClean="0">
                        <a:solidFill>
                          <a:srgbClr val="FF0000"/>
                        </a:solidFill>
                      </a:endParaRPr>
                    </a:p>
                  </a:txBody>
                  <a:tcPr anchor="ctr"/>
                </a:tc>
                <a:tc vMerge="1">
                  <a:tcPr anchor="ctr"/>
                </a:tc>
              </a:tr>
            </a:tbl>
          </a:graphicData>
        </a:graphic>
      </p:graphicFrame>
      <p:sp>
        <p:nvSpPr>
          <p:cNvPr id="8" name="TextBox 7"/>
          <p:cNvSpPr txBox="1"/>
          <p:nvPr/>
        </p:nvSpPr>
        <p:spPr>
          <a:xfrm>
            <a:off x="1905000" y="685800"/>
            <a:ext cx="2057400" cy="504825"/>
          </a:xfrm>
          <a:prstGeom prst="rect">
            <a:avLst/>
          </a:prstGeom>
          <a:noFill/>
        </p:spPr>
        <p:txBody>
          <a:bodyPr>
            <a:spAutoFit/>
          </a:bodyPr>
          <a:lstStyle/>
          <a:p>
            <a:pPr marR="0" defTabSz="914400">
              <a:buClrTx/>
              <a:buSzTx/>
              <a:buFontTx/>
              <a:defRPr/>
            </a:pPr>
            <a:r>
              <a:rPr kumimoji="0" lang="zh-CN" altLang="en-US" kern="1200" cap="none" spc="0" normalizeH="0" baseline="0" noProof="0">
                <a:solidFill>
                  <a:srgbClr val="FF0000"/>
                </a:solidFill>
                <a:latin typeface="+mn-ea"/>
                <a:ea typeface="+mn-ea"/>
                <a:cs typeface="+mn-cs"/>
              </a:rPr>
              <a:t>  </a:t>
            </a:r>
            <a:endParaRPr kumimoji="0" lang="zh-CN" altLang="en-US" kern="1200" cap="none" spc="0" normalizeH="0" baseline="0" noProof="0" dirty="0">
              <a:solidFill>
                <a:schemeClr val="accent6">
                  <a:lumMod val="60000"/>
                  <a:lumOff val="40000"/>
                </a:schemeClr>
              </a:solidFill>
              <a:latin typeface="+mn-ea"/>
              <a:ea typeface="+mn-ea"/>
              <a:cs typeface="+mn-cs"/>
            </a:endParaRPr>
          </a:p>
        </p:txBody>
      </p:sp>
      <p:sp>
        <p:nvSpPr>
          <p:cNvPr id="17437" name="TextBox 8"/>
          <p:cNvSpPr txBox="1"/>
          <p:nvPr/>
        </p:nvSpPr>
        <p:spPr>
          <a:xfrm>
            <a:off x="304800" y="4953000"/>
            <a:ext cx="8610600" cy="835025"/>
          </a:xfrm>
          <a:prstGeom prst="rect">
            <a:avLst/>
          </a:prstGeom>
          <a:noFill/>
          <a:ln w="9525">
            <a:noFill/>
          </a:ln>
        </p:spPr>
        <p:txBody>
          <a:bodyPr anchor="t">
            <a:spAutoFit/>
          </a:bodyPr>
          <a:p>
            <a:r>
              <a:rPr lang="zh-CN" altLang="en-US" sz="2000" dirty="0">
                <a:solidFill>
                  <a:srgbClr val="C00000"/>
                </a:solidFill>
                <a:latin typeface="黑体" panose="02010609060101010101" pitchFamily="49" charset="-122"/>
                <a:ea typeface="黑体" panose="02010609060101010101" pitchFamily="49" charset="-122"/>
              </a:rPr>
              <a:t>    </a:t>
            </a:r>
            <a:r>
              <a:rPr lang="zh-CN" altLang="en-US" sz="2000" dirty="0">
                <a:solidFill>
                  <a:srgbClr val="FF0000"/>
                </a:solidFill>
                <a:latin typeface="黑体" panose="02010609060101010101" pitchFamily="49" charset="-122"/>
                <a:ea typeface="黑体" panose="02010609060101010101" pitchFamily="49" charset="-122"/>
              </a:rPr>
              <a:t>授课老师的城市间交通费按照我省差旅费有关规定和标准执行，住宿费、伙食费按照培训费标准执行。</a:t>
            </a:r>
            <a:endParaRPr lang="zh-CN" altLang="en-US" sz="20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ctrTitle"/>
          </p:nvPr>
        </p:nvSpPr>
        <p:spPr>
          <a:xfrm>
            <a:off x="228600" y="1371600"/>
            <a:ext cx="8763000" cy="4648200"/>
          </a:xfrm>
        </p:spPr>
        <p:txBody>
          <a:bodyPr vert="horz" wrap="square" lIns="91440" tIns="45720" rIns="91440" bIns="45720" anchor="t"/>
          <a:lstStyle>
            <a:lvl1pPr lvl="0">
              <a:defRPr/>
            </a:lvl1pPr>
          </a:lstStyle>
          <a:p>
            <a:pPr lvl="0" algn="l">
              <a:lnSpc>
                <a:spcPts val="3500"/>
              </a:lnSpc>
              <a:buClrTx/>
            </a:pPr>
            <a:r>
              <a:rPr lang="zh-CN" altLang="en-US" sz="2000" b="1" dirty="0">
                <a:solidFill>
                  <a:srgbClr val="00B0F0"/>
                </a:solidFill>
              </a:rPr>
              <a:t>七</a:t>
            </a:r>
            <a:r>
              <a:rPr lang="zh-CN" altLang="en-US" sz="2000" b="1" dirty="0">
                <a:solidFill>
                  <a:srgbClr val="00B0F0"/>
                </a:solidFill>
              </a:rPr>
              <a:t>、</a:t>
            </a:r>
            <a:r>
              <a:rPr lang="zh-CN" altLang="en-US" sz="2000" b="1" dirty="0">
                <a:solidFill>
                  <a:srgbClr val="00B0F0"/>
                </a:solidFill>
              </a:rPr>
              <a:t>注意事项</a:t>
            </a:r>
            <a:br>
              <a:rPr lang="en-US" altLang="zh-CN" sz="2000" b="1" dirty="0">
                <a:solidFill>
                  <a:srgbClr val="00B0F0"/>
                </a:solidFill>
              </a:rPr>
            </a:br>
            <a:r>
              <a:rPr lang="en-US" altLang="zh-CN" sz="2000" b="1" dirty="0">
                <a:solidFill>
                  <a:srgbClr val="00B0F0"/>
                </a:solidFill>
              </a:rPr>
              <a:t>      </a:t>
            </a:r>
            <a:r>
              <a:rPr lang="en-US" altLang="zh-CN" sz="2000" b="1" dirty="0">
                <a:solidFill>
                  <a:schemeClr val="tx1"/>
                </a:solidFill>
              </a:rPr>
              <a:t>1.</a:t>
            </a:r>
            <a:r>
              <a:rPr lang="zh-CN" altLang="en-US" sz="2000" b="1" dirty="0">
                <a:solidFill>
                  <a:schemeClr val="tx1"/>
                </a:solidFill>
              </a:rPr>
              <a:t>遵循“一事一报”原则，</a:t>
            </a:r>
            <a:r>
              <a:rPr lang="zh-CN" altLang="en-US" sz="2000" b="1" dirty="0">
                <a:solidFill>
                  <a:schemeClr val="tx1"/>
                </a:solidFill>
              </a:rPr>
              <a:t>在</a:t>
            </a:r>
            <a:r>
              <a:rPr lang="zh-CN" altLang="en-US" sz="2000" b="1" dirty="0">
                <a:solidFill>
                  <a:schemeClr val="tx1"/>
                </a:solidFill>
              </a:rPr>
              <a:t>培训</a:t>
            </a:r>
            <a:r>
              <a:rPr lang="zh-CN" altLang="en-US" sz="2000" b="1" dirty="0">
                <a:solidFill>
                  <a:schemeClr val="tx1"/>
                </a:solidFill>
              </a:rPr>
              <a:t>结束后</a:t>
            </a:r>
            <a:r>
              <a:rPr lang="zh-CN" altLang="en-US" sz="2000" b="1" u="sng" dirty="0">
                <a:solidFill>
                  <a:schemeClr val="tx1"/>
                </a:solidFill>
              </a:rPr>
              <a:t>一个月内</a:t>
            </a:r>
            <a:r>
              <a:rPr lang="zh-CN" altLang="en-US" sz="2000" b="1" dirty="0">
                <a:solidFill>
                  <a:schemeClr val="tx1"/>
                </a:solidFill>
              </a:rPr>
              <a:t>办</a:t>
            </a:r>
            <a:r>
              <a:rPr lang="zh-CN" altLang="en-US" sz="2000" b="1" dirty="0">
                <a:solidFill>
                  <a:schemeClr val="tx1"/>
                </a:solidFill>
              </a:rPr>
              <a:t>结</a:t>
            </a:r>
            <a:r>
              <a:rPr lang="zh-CN" altLang="en-US" sz="2000" b="1" dirty="0">
                <a:solidFill>
                  <a:schemeClr val="tx1"/>
                </a:solidFill>
              </a:rPr>
              <a:t>报销手续。</a:t>
            </a:r>
            <a:br>
              <a:rPr lang="en-US" altLang="zh-CN" sz="2000" b="1" dirty="0">
                <a:solidFill>
                  <a:schemeClr val="tx1"/>
                </a:solidFill>
              </a:rPr>
            </a:br>
            <a:r>
              <a:rPr lang="en-US" altLang="zh-CN" sz="2000" b="1" dirty="0">
                <a:solidFill>
                  <a:schemeClr val="tx1"/>
                </a:solidFill>
              </a:rPr>
              <a:t>      2.</a:t>
            </a:r>
            <a:r>
              <a:rPr lang="zh-CN" altLang="en-US" sz="2000" b="1" dirty="0">
                <a:solidFill>
                  <a:schemeClr val="tx1"/>
                </a:solidFill>
              </a:rPr>
              <a:t>组织培训工作人员控制在参训人员数量的</a:t>
            </a:r>
            <a:r>
              <a:rPr lang="en-US" altLang="zh-CN" sz="2000" b="1" dirty="0">
                <a:solidFill>
                  <a:schemeClr val="tx1"/>
                </a:solidFill>
              </a:rPr>
              <a:t>5%</a:t>
            </a:r>
            <a:r>
              <a:rPr lang="zh-CN" altLang="en-US" sz="2000" b="1" dirty="0">
                <a:solidFill>
                  <a:schemeClr val="tx1"/>
                </a:solidFill>
              </a:rPr>
              <a:t>以内，最多不超过</a:t>
            </a:r>
            <a:r>
              <a:rPr lang="en-US" altLang="zh-CN" sz="2000" b="1" dirty="0">
                <a:solidFill>
                  <a:schemeClr val="tx1"/>
                </a:solidFill>
              </a:rPr>
              <a:t>10</a:t>
            </a:r>
            <a:r>
              <a:rPr lang="zh-CN" altLang="en-US" sz="2000" b="1" dirty="0">
                <a:solidFill>
                  <a:schemeClr val="tx1"/>
                </a:solidFill>
              </a:rPr>
              <a:t>人。</a:t>
            </a:r>
            <a:br>
              <a:rPr lang="en-US" altLang="zh-CN" sz="2000" b="1" dirty="0">
                <a:solidFill>
                  <a:schemeClr val="tx1"/>
                </a:solidFill>
              </a:rPr>
            </a:br>
            <a:r>
              <a:rPr lang="en-US" altLang="zh-CN" sz="2000" b="1" dirty="0">
                <a:solidFill>
                  <a:schemeClr val="tx1"/>
                </a:solidFill>
              </a:rPr>
              <a:t>      3.严禁以培训名义安排公款旅游、组织会餐或安排宴请、组织高消费娱乐健身活动；严禁使用培训费购置电脑、复印机、打印机、传真机等固定资产以及开支与培训无关的其他费用；严禁在培训费中列支公务接待费、会议费；严禁套取培训费设立“小金库”。</a:t>
            </a:r>
            <a:endParaRPr lang="en-US" altLang="zh-CN" sz="2000" b="1" dirty="0">
              <a:solidFill>
                <a:schemeClr val="tx1"/>
              </a:solidFill>
            </a:endParaRPr>
          </a:p>
          <a:p>
            <a:pPr lvl="0" algn="l">
              <a:lnSpc>
                <a:spcPts val="3500"/>
              </a:lnSpc>
              <a:buClrTx/>
            </a:pPr>
            <a:r>
              <a:rPr lang="en-US" altLang="zh-CN" sz="2000" b="1" dirty="0"/>
              <a:t>      培训住宿不得安排高档套房，不得配发洗漱用品；培训用餐不得上高档菜肴，不得提供烟酒、水果；除必要的现场教学外，7日以内的培训不得组织调研、考察、参观。</a:t>
            </a:r>
            <a:br>
              <a:rPr lang="en-US" altLang="zh-CN" sz="2000" b="1" dirty="0"/>
            </a:br>
            <a:r>
              <a:rPr lang="en-US" altLang="zh-CN" sz="2000" b="1" dirty="0"/>
              <a:t> </a:t>
            </a:r>
            <a:br>
              <a:rPr lang="en-US" altLang="zh-CN" sz="2000" dirty="0"/>
            </a:br>
            <a:br>
              <a:rPr lang="zh-CN" altLang="en-US" sz="2000" dirty="0"/>
            </a:br>
            <a:br>
              <a:rPr lang="zh-CN" altLang="en-US" sz="2000" dirty="0"/>
            </a:br>
            <a:br>
              <a:rPr lang="zh-CN" altLang="en-US"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9458" name="TextBox 2"/>
          <p:cNvSpPr txBox="1"/>
          <p:nvPr/>
        </p:nvSpPr>
        <p:spPr>
          <a:xfrm>
            <a:off x="1600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培训费报销指南</a:t>
            </a:r>
            <a:endParaRPr lang="zh-CN" altLang="en-US"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p:cNvSpPr>
          <p:nvPr>
            <p:ph type="ctrTitle"/>
          </p:nvPr>
        </p:nvSpPr>
        <p:spPr>
          <a:xfrm>
            <a:off x="-342900" y="1702435"/>
            <a:ext cx="8686800" cy="4648200"/>
          </a:xfrm>
        </p:spPr>
        <p:txBody>
          <a:bodyPr wrap="square" lIns="91440" tIns="45720" rIns="91440" bIns="45720" anchor="t"/>
          <a:lstStyle>
            <a:lvl1pPr lvl="0">
              <a:defRPr/>
            </a:lvl1pPr>
          </a:lstStyle>
          <a:p>
            <a:pPr lvl="0" algn="l" latinLnBrk="0">
              <a:lnSpc>
                <a:spcPts val="3800"/>
              </a:lnSpc>
            </a:pPr>
            <a:r>
              <a:rPr lang="zh-CN" altLang="en-US" sz="2000" b="1" dirty="0">
                <a:solidFill>
                  <a:srgbClr val="FF0000"/>
                </a:solidFill>
              </a:rPr>
              <a:t>       </a:t>
            </a:r>
            <a:r>
              <a:rPr lang="en-US" altLang="zh-CN" sz="2000" b="1" dirty="0"/>
              <a:t>  </a:t>
            </a:r>
            <a:br>
              <a:rPr lang="zh-CN" altLang="zh-CN" sz="2000" dirty="0"/>
            </a:br>
            <a:br>
              <a:rPr lang="zh-CN" altLang="zh-CN" sz="2000" dirty="0"/>
            </a:br>
            <a:br>
              <a:rPr lang="zh-CN"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7170"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报销审批</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100" name="文本框 99"/>
          <p:cNvSpPr txBox="1"/>
          <p:nvPr/>
        </p:nvSpPr>
        <p:spPr>
          <a:xfrm>
            <a:off x="1600200" y="1702118"/>
            <a:ext cx="5080000" cy="337185"/>
          </a:xfrm>
          <a:prstGeom prst="rect">
            <a:avLst/>
          </a:prstGeom>
          <a:noFill/>
          <a:ln w="9525">
            <a:noFill/>
          </a:ln>
        </p:spPr>
        <p:txBody>
          <a:bodyPr>
            <a:spAutoFit/>
          </a:bodyPr>
          <a:p>
            <a:pPr marL="0" indent="0" algn="ctr"/>
            <a:r>
              <a:rPr lang="zh-CN" sz="1600" b="1">
                <a:latin typeface="Calibri" panose="020F0502020204030204" pitchFamily="34" charset="0"/>
                <a:ea typeface="宋体" panose="02010600030101010101" pitchFamily="2" charset="-122"/>
              </a:rPr>
              <a:t>财务报销审签</a:t>
            </a:r>
            <a:r>
              <a:rPr lang="en-US" sz="1600" b="1">
                <a:latin typeface="Calibri" panose="020F0502020204030204" pitchFamily="34" charset="0"/>
                <a:ea typeface="宋体" panose="02010600030101010101" pitchFamily="2" charset="-122"/>
                <a:cs typeface="Times New Roman" panose="02020603050405020304" charset="0"/>
              </a:rPr>
              <a:t>——</a:t>
            </a:r>
            <a:r>
              <a:rPr lang="zh-CN" sz="1600" b="1">
                <a:latin typeface="Calibri" panose="020F0502020204030204" pitchFamily="34" charset="0"/>
                <a:ea typeface="宋体" panose="02010600030101010101" pitchFamily="2" charset="-122"/>
              </a:rPr>
              <a:t>支付审批环节</a:t>
            </a:r>
            <a:endParaRPr lang="zh-CN" altLang="en-US"/>
          </a:p>
        </p:txBody>
      </p:sp>
      <p:graphicFrame>
        <p:nvGraphicFramePr>
          <p:cNvPr id="2" name="表格 1"/>
          <p:cNvGraphicFramePr/>
          <p:nvPr/>
        </p:nvGraphicFramePr>
        <p:xfrm>
          <a:off x="73025" y="2560638"/>
          <a:ext cx="9017000" cy="2984500"/>
        </p:xfrm>
        <a:graphic>
          <a:graphicData uri="http://schemas.openxmlformats.org/drawingml/2006/table">
            <a:tbl>
              <a:tblPr firstRow="1" bandRow="1">
                <a:tableStyleId>{5940675A-B579-460E-94D1-54222C63F5DA}</a:tableStyleId>
              </a:tblPr>
              <a:tblGrid>
                <a:gridCol w="479425"/>
                <a:gridCol w="1825625"/>
                <a:gridCol w="858838"/>
                <a:gridCol w="868362"/>
                <a:gridCol w="908050"/>
                <a:gridCol w="1019175"/>
                <a:gridCol w="1019175"/>
                <a:gridCol w="1019175"/>
                <a:gridCol w="1017588"/>
              </a:tblGrid>
              <a:tr h="393700">
                <a:tc gridSpan="9">
                  <a:txBody>
                    <a:bodyPr/>
                    <a:p>
                      <a:pPr indent="0">
                        <a:buNone/>
                      </a:pPr>
                      <a:r>
                        <a:rPr lang="en-US" sz="1000" b="1">
                          <a:latin typeface="宋体" panose="02010600030101010101" pitchFamily="2" charset="-122"/>
                          <a:ea typeface="宋体" panose="02010600030101010101" pitchFamily="2" charset="-122"/>
                          <a:cs typeface="宋体" panose="02010600030101010101" pitchFamily="2" charset="-122"/>
                        </a:rPr>
                        <a:t>对于预算已安排、申报审批手续齐全、原始凭证完整的报账凭证，由财务人员接单后负责按以下权限逐级办理</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55600">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序号</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审批人</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0-2</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2-5</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5-20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20-50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50-100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100-300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≧300</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4500">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1</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会计审核人员</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Calibri" panose="020F0502020204030204" pitchFamily="34" charset="0"/>
                          <a:cs typeface="Calibri" panose="020F0502020204030204" pitchFamily="34" charset="0"/>
                        </a:rPr>
                        <a:t>√</a:t>
                      </a:r>
                      <a:endParaRPr lang="en-US" altLang="en-US" sz="1000" b="1">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4500">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2</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000" b="1">
                          <a:latin typeface="宋体" panose="02010600030101010101" pitchFamily="2" charset="-122"/>
                          <a:ea typeface="宋体" panose="02010600030101010101" pitchFamily="2" charset="-122"/>
                          <a:cs typeface="宋体" panose="02010600030101010101" pitchFamily="2" charset="-122"/>
                        </a:rPr>
                        <a:t>科  长</a:t>
                      </a:r>
                      <a:endParaRPr lang="zh-CN"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Calibri" panose="020F0502020204030204" pitchFamily="34" charset="0"/>
                          <a:cs typeface="Calibri" panose="020F0502020204030204" pitchFamily="34" charset="0"/>
                        </a:rPr>
                        <a:t>√</a:t>
                      </a:r>
                      <a:endParaRPr lang="en-US" altLang="en-US" sz="1000" b="1">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4500">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3</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财务分管副处长</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Calibri" panose="020F0502020204030204" pitchFamily="34" charset="0"/>
                          <a:cs typeface="Calibri" panose="020F0502020204030204" pitchFamily="34" charset="0"/>
                        </a:rPr>
                        <a:t>√</a:t>
                      </a:r>
                      <a:endParaRPr lang="en-US" altLang="en-US" sz="1000" b="1">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Calibri" panose="020F0502020204030204" pitchFamily="34" charset="0"/>
                          <a:cs typeface="Calibri" panose="020F0502020204030204" pitchFamily="34" charset="0"/>
                        </a:rPr>
                        <a:t>√</a:t>
                      </a:r>
                      <a:endParaRPr lang="en-US" altLang="en-US" sz="1000" b="1">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4500">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4</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财务处长</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Calibri" panose="020F0502020204030204" pitchFamily="34" charset="0"/>
                          <a:cs typeface="Calibri" panose="020F0502020204030204" pitchFamily="34" charset="0"/>
                        </a:rPr>
                        <a:t>√</a:t>
                      </a:r>
                      <a:endParaRPr lang="en-US" altLang="en-US" sz="1000" b="1">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Calibri" panose="020F0502020204030204" pitchFamily="34" charset="0"/>
                          <a:cs typeface="Calibri" panose="020F0502020204030204" pitchFamily="34" charset="0"/>
                        </a:rPr>
                        <a:t>√</a:t>
                      </a:r>
                      <a:endParaRPr lang="en-US" altLang="en-US" sz="1000" b="1">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7200">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5</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1">
                          <a:latin typeface="宋体" panose="02010600030101010101" pitchFamily="2" charset="-122"/>
                          <a:ea typeface="宋体" panose="02010600030101010101" pitchFamily="2" charset="-122"/>
                          <a:cs typeface="宋体" panose="02010600030101010101" pitchFamily="2" charset="-122"/>
                        </a:rPr>
                        <a:t>分管财务副校长</a:t>
                      </a:r>
                      <a:endParaRPr lang="en-US" altLang="en-US" sz="1000" b="1">
                        <a:latin typeface="宋体" panose="02010600030101010101" pitchFamily="2" charset="-122"/>
                        <a:ea typeface="宋体" panose="02010600030101010101" pitchFamily="2" charset="-122"/>
                        <a:cs typeface="宋体" panose="02010600030101010101" pitchFamily="2" charset="-122"/>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Calibri" panose="020F0502020204030204" pitchFamily="34" charset="0"/>
                          <a:cs typeface="Calibri" panose="020F0502020204030204" pitchFamily="34" charset="0"/>
                        </a:rPr>
                        <a:t> </a:t>
                      </a:r>
                      <a:endParaRPr lang="en-US" alt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3">
                  <a:txBody>
                    <a:bodyPr/>
                    <a:p>
                      <a:pPr indent="0" algn="ctr">
                        <a:buNone/>
                      </a:pPr>
                      <a:r>
                        <a:rPr lang="en-US" sz="1000" b="1">
                          <a:latin typeface="Calibri" panose="020F0502020204030204" pitchFamily="34" charset="0"/>
                          <a:cs typeface="Calibri" panose="020F0502020204030204" pitchFamily="34" charset="0"/>
                        </a:rPr>
                        <a:t>√</a:t>
                      </a:r>
                      <a:endParaRPr lang="en-US" altLang="en-US" sz="1000" b="1">
                        <a:latin typeface="Calibri" panose="020F0502020204030204" pitchFamily="34" charset="0"/>
                        <a:ea typeface="Calibri" panose="020F0502020204030204" pitchFamily="34" charset="0"/>
                        <a:cs typeface="Calibri" panose="020F0502020204030204" pitchFamily="34" charset="0"/>
                      </a:endParaRPr>
                    </a:p>
                  </a:txBody>
                  <a:tcPr marL="68580" marR="68580" marT="9525"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bl>
          </a:graphicData>
        </a:graphic>
      </p:graphicFrame>
    </p:spTree>
  </p:cSld>
  <p:clrMapOvr>
    <a:masterClrMapping/>
  </p:clrMapOvr>
  <p:transition>
    <p:pull/>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2"/>
          <p:cNvSpPr>
            <a:spLocks noGrp="1"/>
          </p:cNvSpPr>
          <p:nvPr>
            <p:ph type="ctrTitle"/>
          </p:nvPr>
        </p:nvSpPr>
        <p:spPr>
          <a:xfrm>
            <a:off x="228600" y="1219200"/>
            <a:ext cx="8686800" cy="4343400"/>
          </a:xfrm>
        </p:spPr>
        <p:txBody>
          <a:bodyPr vert="horz" wrap="square" lIns="91440" tIns="45720" rIns="91440" bIns="45720" anchor="t"/>
          <a:lstStyle>
            <a:lvl1pPr lvl="0">
              <a:defRPr/>
            </a:lvl1pPr>
          </a:lstStyle>
          <a:p>
            <a:pPr lvl="0" algn="l">
              <a:lnSpc>
                <a:spcPts val="3300"/>
              </a:lnSpc>
              <a:buClrTx/>
            </a:pPr>
            <a:r>
              <a:rPr lang="en-US" altLang="zh-CN" sz="2000" b="1" dirty="0">
                <a:solidFill>
                  <a:srgbClr val="FF0000"/>
                </a:solidFill>
              </a:rPr>
              <a:t>1.</a:t>
            </a:r>
            <a:r>
              <a:rPr lang="zh-CN" altLang="en-US" sz="2000" b="1" dirty="0">
                <a:solidFill>
                  <a:srgbClr val="FF0000"/>
                </a:solidFill>
              </a:rPr>
              <a:t>严禁借培训名义安排公款旅游</a:t>
            </a:r>
            <a:br>
              <a:rPr lang="en-US" altLang="zh-CN" sz="2000" b="1" dirty="0">
                <a:solidFill>
                  <a:srgbClr val="FF0000"/>
                </a:solidFill>
              </a:rPr>
            </a:br>
            <a:r>
              <a:rPr lang="en-US" altLang="zh-CN" sz="2000" b="1" dirty="0">
                <a:solidFill>
                  <a:srgbClr val="FF0000"/>
                </a:solidFill>
              </a:rPr>
              <a:t>2.</a:t>
            </a:r>
            <a:r>
              <a:rPr lang="zh-CN" altLang="en-US" sz="2000" b="1" dirty="0">
                <a:solidFill>
                  <a:srgbClr val="FF0000"/>
                </a:solidFill>
              </a:rPr>
              <a:t> 严禁借培训名义组织会餐或安排宴请</a:t>
            </a:r>
            <a:br>
              <a:rPr lang="en-US" altLang="zh-CN" sz="2000" b="1" dirty="0">
                <a:solidFill>
                  <a:srgbClr val="FF0000"/>
                </a:solidFill>
              </a:rPr>
            </a:br>
            <a:r>
              <a:rPr lang="en-US" altLang="zh-CN" sz="2000" b="1" dirty="0">
                <a:solidFill>
                  <a:srgbClr val="FF0000"/>
                </a:solidFill>
              </a:rPr>
              <a:t>3.</a:t>
            </a:r>
            <a:r>
              <a:rPr lang="zh-CN" altLang="en-US" sz="2000" b="1" dirty="0">
                <a:solidFill>
                  <a:srgbClr val="FF0000"/>
                </a:solidFill>
              </a:rPr>
              <a:t>严禁组织高消费娱乐、健身活动</a:t>
            </a:r>
            <a:br>
              <a:rPr lang="en-US" altLang="zh-CN" sz="2000" b="1" dirty="0">
                <a:solidFill>
                  <a:srgbClr val="FF0000"/>
                </a:solidFill>
              </a:rPr>
            </a:br>
            <a:r>
              <a:rPr lang="en-US" altLang="zh-CN" sz="2000" b="1" dirty="0">
                <a:solidFill>
                  <a:srgbClr val="FF0000"/>
                </a:solidFill>
              </a:rPr>
              <a:t>4.</a:t>
            </a:r>
            <a:r>
              <a:rPr lang="zh-CN" altLang="en-US" sz="2000" b="1" dirty="0">
                <a:solidFill>
                  <a:srgbClr val="FF0000"/>
                </a:solidFill>
              </a:rPr>
              <a:t>严禁在培训费中列支公务接待费、会议费等与培训无关的费用</a:t>
            </a:r>
            <a:br>
              <a:rPr lang="en-US" altLang="zh-CN" sz="2000" b="1" dirty="0">
                <a:solidFill>
                  <a:srgbClr val="FF0000"/>
                </a:solidFill>
              </a:rPr>
            </a:br>
            <a:r>
              <a:rPr lang="en-US" altLang="zh-CN" sz="2000" b="1" dirty="0">
                <a:solidFill>
                  <a:srgbClr val="FF0000"/>
                </a:solidFill>
              </a:rPr>
              <a:t>5.</a:t>
            </a:r>
            <a:r>
              <a:rPr lang="zh-CN" altLang="en-US" sz="2000" b="1" dirty="0">
                <a:solidFill>
                  <a:srgbClr val="FF0000"/>
                </a:solidFill>
              </a:rPr>
              <a:t>严禁使用培训费购置电脑、复印机、打印机、传真机等固定资产</a:t>
            </a:r>
            <a:br>
              <a:rPr lang="en-US" altLang="zh-CN" sz="2000" b="1" dirty="0">
                <a:solidFill>
                  <a:srgbClr val="FF0000"/>
                </a:solidFill>
              </a:rPr>
            </a:br>
            <a:r>
              <a:rPr lang="en-US" altLang="zh-CN" sz="2000" b="1" dirty="0">
                <a:solidFill>
                  <a:srgbClr val="FF0000"/>
                </a:solidFill>
              </a:rPr>
              <a:t>6.</a:t>
            </a:r>
            <a:r>
              <a:rPr lang="zh-CN" altLang="en-US" sz="2000" b="1" dirty="0">
                <a:solidFill>
                  <a:srgbClr val="FF0000"/>
                </a:solidFill>
              </a:rPr>
              <a:t>严禁套取培训费设立“小金库”。</a:t>
            </a:r>
            <a:br>
              <a:rPr lang="en-US" altLang="zh-CN" sz="2000" b="1" dirty="0">
                <a:solidFill>
                  <a:srgbClr val="FF0000"/>
                </a:solidFill>
              </a:rPr>
            </a:br>
            <a:r>
              <a:rPr lang="en-US" altLang="zh-CN" sz="2000" b="1" dirty="0">
                <a:solidFill>
                  <a:srgbClr val="FF0000"/>
                </a:solidFill>
              </a:rPr>
              <a:t>7.</a:t>
            </a:r>
            <a:r>
              <a:rPr lang="zh-CN" altLang="en-US" sz="2000" b="1" dirty="0">
                <a:solidFill>
                  <a:srgbClr val="FF0000"/>
                </a:solidFill>
              </a:rPr>
              <a:t> 严禁在风景名胜区组织培训</a:t>
            </a:r>
            <a:br>
              <a:rPr lang="en-US" altLang="zh-CN" sz="2000" b="1" dirty="0">
                <a:solidFill>
                  <a:srgbClr val="FF0000"/>
                </a:solidFill>
              </a:rPr>
            </a:br>
            <a:r>
              <a:rPr lang="en-US" altLang="zh-CN" sz="2000" b="1" dirty="0">
                <a:solidFill>
                  <a:srgbClr val="FF0000"/>
                </a:solidFill>
              </a:rPr>
              <a:t>8.</a:t>
            </a:r>
            <a:r>
              <a:rPr lang="zh-CN" altLang="en-US" sz="2000" b="1" dirty="0">
                <a:solidFill>
                  <a:srgbClr val="FF0000"/>
                </a:solidFill>
              </a:rPr>
              <a:t>培训住宿不得安排高档套房，不得配发洗漱用品；</a:t>
            </a:r>
            <a:br>
              <a:rPr lang="en-US" altLang="zh-CN" sz="2000" b="1" dirty="0">
                <a:solidFill>
                  <a:srgbClr val="FF0000"/>
                </a:solidFill>
              </a:rPr>
            </a:br>
            <a:r>
              <a:rPr lang="en-US" altLang="zh-CN" sz="2000" b="1" dirty="0">
                <a:solidFill>
                  <a:srgbClr val="FF0000"/>
                </a:solidFill>
              </a:rPr>
              <a:t>9.</a:t>
            </a:r>
            <a:r>
              <a:rPr lang="zh-CN" altLang="en-US" sz="2000" b="1" dirty="0">
                <a:solidFill>
                  <a:srgbClr val="FF0000"/>
                </a:solidFill>
              </a:rPr>
              <a:t>培训用餐不得上高档菜肴，不得提供烟酒、水果；</a:t>
            </a:r>
            <a:br>
              <a:rPr lang="en-US" altLang="zh-CN" sz="2000" b="1" dirty="0">
                <a:solidFill>
                  <a:srgbClr val="FF0000"/>
                </a:solidFill>
              </a:rPr>
            </a:br>
            <a:r>
              <a:rPr lang="en-US" altLang="zh-CN" sz="2000" b="1" dirty="0">
                <a:solidFill>
                  <a:srgbClr val="FF0000"/>
                </a:solidFill>
              </a:rPr>
              <a:t>10.</a:t>
            </a:r>
            <a:r>
              <a:rPr lang="zh-CN" altLang="en-US" sz="2000" b="1" dirty="0">
                <a:solidFill>
                  <a:srgbClr val="FF0000"/>
                </a:solidFill>
              </a:rPr>
              <a:t> </a:t>
            </a:r>
            <a:r>
              <a:rPr lang="en-US" altLang="zh-CN" sz="2000" b="1" dirty="0">
                <a:solidFill>
                  <a:srgbClr val="FF0000"/>
                </a:solidFill>
              </a:rPr>
              <a:t>7</a:t>
            </a:r>
            <a:r>
              <a:rPr lang="zh-CN" altLang="en-US" sz="2000" b="1" dirty="0">
                <a:solidFill>
                  <a:srgbClr val="FF0000"/>
                </a:solidFill>
              </a:rPr>
              <a:t>日以内的培训不得组织调研、考察、参观。</a:t>
            </a:r>
            <a:br>
              <a:rPr lang="en-US" altLang="zh-CN" sz="2000" b="1" dirty="0">
                <a:solidFill>
                  <a:srgbClr val="FF0000"/>
                </a:solidFill>
              </a:rPr>
            </a:br>
            <a:br>
              <a:rPr lang="en-US" altLang="zh-CN" sz="2000" b="1" dirty="0"/>
            </a:br>
            <a:r>
              <a:rPr lang="en-US" altLang="zh-CN" sz="2000" b="1" dirty="0"/>
              <a:t> </a:t>
            </a:r>
            <a:br>
              <a:rPr lang="en-US" altLang="zh-CN" sz="2000" dirty="0"/>
            </a:br>
            <a:br>
              <a:rPr lang="en-US" altLang="zh-CN" sz="2000" dirty="0"/>
            </a:br>
            <a:br>
              <a:rPr lang="en-US" altLang="zh-CN" sz="2000" dirty="0"/>
            </a:br>
            <a:br>
              <a:rPr lang="en-US"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21506" name="TextBox 2"/>
          <p:cNvSpPr txBox="1"/>
          <p:nvPr/>
        </p:nvSpPr>
        <p:spPr>
          <a:xfrm>
            <a:off x="457200" y="304800"/>
            <a:ext cx="5029200" cy="504825"/>
          </a:xfrm>
          <a:prstGeom prst="rect">
            <a:avLst/>
          </a:prstGeom>
          <a:noFill/>
          <a:ln w="9525">
            <a:noFill/>
          </a:ln>
        </p:spPr>
        <p:txBody>
          <a:bodyPr anchor="t">
            <a:spAutoFit/>
          </a:bodyPr>
          <a:p>
            <a:r>
              <a:rPr lang="zh-CN" altLang="en-US" dirty="0">
                <a:solidFill>
                  <a:srgbClr val="FF0000"/>
                </a:solidFill>
                <a:latin typeface="黑体" panose="02010609060101010101" pitchFamily="49" charset="-122"/>
                <a:ea typeface="黑体" panose="02010609060101010101" pitchFamily="49" charset="-122"/>
              </a:rPr>
              <a:t>落实中央八项规定精神政策</a:t>
            </a:r>
            <a:r>
              <a:rPr lang="en-US" altLang="zh-CN" dirty="0">
                <a:solidFill>
                  <a:srgbClr val="FF0000"/>
                </a:solidFill>
                <a:latin typeface="黑体" panose="02010609060101010101" pitchFamily="49" charset="-122"/>
                <a:ea typeface="黑体" panose="02010609060101010101" pitchFamily="49" charset="-122"/>
              </a:rPr>
              <a:t>-</a:t>
            </a:r>
            <a:r>
              <a:rPr lang="zh-CN" altLang="en-US" dirty="0">
                <a:solidFill>
                  <a:srgbClr val="FF0000"/>
                </a:solidFill>
                <a:latin typeface="黑体" panose="02010609060101010101" pitchFamily="49" charset="-122"/>
                <a:ea typeface="黑体" panose="02010609060101010101" pitchFamily="49" charset="-122"/>
              </a:rPr>
              <a:t>培训费</a:t>
            </a:r>
            <a:endParaRPr lang="zh-CN" altLang="en-US"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465455" y="1222375"/>
            <a:ext cx="8254365"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1、项目负责人：是科研项目经费使用的直接责任人，对经费使用的合法性、合规性、合理性、真实性、相关性和有效性承担经济与法律责任</a:t>
            </a:r>
            <a:br>
              <a:rPr lang="zh-CN" altLang="zh-CN" sz="1800" b="1" dirty="0">
                <a:latin typeface="+mn-ea"/>
                <a:ea typeface="+mn-ea"/>
              </a:rPr>
            </a:br>
            <a:r>
              <a:rPr lang="zh-CN" altLang="zh-CN" sz="1800" b="1" dirty="0">
                <a:latin typeface="+mn-ea"/>
                <a:ea typeface="+mn-ea"/>
              </a:rPr>
              <a:t>2、科研管理部门：负责科研项目经费预算审核、入账、支出范围控制，配合财务、审计和监察部门做好经费使用的审核、监督工作。 </a:t>
            </a:r>
            <a:br>
              <a:rPr lang="zh-CN" altLang="zh-CN" sz="1800" b="1" dirty="0">
                <a:latin typeface="+mn-ea"/>
                <a:ea typeface="+mn-ea"/>
              </a:rPr>
            </a:br>
            <a:r>
              <a:rPr lang="zh-CN" altLang="zh-CN" sz="1800" b="1" dirty="0">
                <a:latin typeface="+mn-ea"/>
                <a:ea typeface="+mn-ea"/>
              </a:rPr>
              <a:t>3、财务部门：负责科研项目经费的日常核算和结项决算，配合相关部门开展经费监督检查和抽查审计。</a:t>
            </a:r>
            <a:br>
              <a:rPr lang="zh-CN" altLang="zh-CN" sz="1800" b="1" dirty="0">
                <a:latin typeface="+mn-ea"/>
                <a:ea typeface="+mn-ea"/>
              </a:rPr>
            </a:br>
            <a:r>
              <a:rPr lang="zh-CN" altLang="zh-CN" sz="1800" b="1" dirty="0">
                <a:latin typeface="+mn-ea"/>
                <a:ea typeface="+mn-ea"/>
              </a:rPr>
              <a:t>4、审计与纪检监察部门：负责对科研项目经费的使用和管理进行审计、检查与监督。</a:t>
            </a:r>
            <a:br>
              <a:rPr lang="zh-CN" altLang="zh-CN" sz="1800" b="1" dirty="0">
                <a:latin typeface="+mn-ea"/>
                <a:ea typeface="+mn-ea"/>
              </a:rPr>
            </a:br>
            <a:r>
              <a:rPr lang="zh-CN" altLang="zh-CN" sz="1800" b="1" dirty="0">
                <a:latin typeface="+mn-ea"/>
                <a:ea typeface="+mn-ea"/>
              </a:rPr>
              <a:t>5、二级单位：负责对所在单位科研项目的实施提供必要的条件保障和支持，对本单位科研项目经费的使用承担监管责任，监督预算执行，督促经费支付进度。</a:t>
            </a:r>
            <a:endParaRPr lang="zh-CN" altLang="zh-CN"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科研经费业务办理要点</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endParaRPr lang="zh-CN" altLang="zh-CN"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sym typeface="+mn-ea"/>
              </a:rPr>
              <a:t>科研经费业务办理要点</a:t>
            </a:r>
            <a:endParaRPr lang="zh-CN" altLang="en-US" sz="2400" dirty="0">
              <a:solidFill>
                <a:srgbClr val="FF0000"/>
              </a:solidFill>
              <a:latin typeface="黑体" panose="02010609060101010101" pitchFamily="49" charset="-122"/>
              <a:ea typeface="黑体" panose="02010609060101010101" pitchFamily="49" charset="-122"/>
            </a:endParaRPr>
          </a:p>
        </p:txBody>
      </p:sp>
      <p:pic>
        <p:nvPicPr>
          <p:cNvPr id="1073742851" name="图片 1073742850"/>
          <p:cNvPicPr>
            <a:picLocks noChangeAspect="1"/>
          </p:cNvPicPr>
          <p:nvPr/>
        </p:nvPicPr>
        <p:blipFill>
          <a:blip r:embed="rId1"/>
          <a:stretch>
            <a:fillRect/>
          </a:stretch>
        </p:blipFill>
        <p:spPr>
          <a:xfrm>
            <a:off x="843915" y="1905635"/>
            <a:ext cx="7345045" cy="3971290"/>
          </a:xfrm>
          <a:prstGeom prst="rect">
            <a:avLst/>
          </a:prstGeom>
          <a:noFill/>
          <a:ln w="9525">
            <a:noFill/>
          </a:ln>
        </p:spPr>
      </p:pic>
      <p:sp>
        <p:nvSpPr>
          <p:cNvPr id="100" name="文本框 99"/>
          <p:cNvSpPr txBox="1"/>
          <p:nvPr/>
        </p:nvSpPr>
        <p:spPr>
          <a:xfrm>
            <a:off x="1446530" y="1338262"/>
            <a:ext cx="5080000" cy="368300"/>
          </a:xfrm>
          <a:prstGeom prst="rect">
            <a:avLst/>
          </a:prstGeom>
          <a:noFill/>
          <a:ln w="9525">
            <a:noFill/>
          </a:ln>
        </p:spPr>
        <p:txBody>
          <a:bodyPr>
            <a:spAutoFit/>
          </a:bodyPr>
          <a:p>
            <a:pPr marL="0" indent="0"/>
            <a:r>
              <a:rPr lang="zh-CN" altLang="zh-CN" sz="1800" b="1" kern="0" dirty="0">
                <a:solidFill>
                  <a:schemeClr val="tx2"/>
                </a:solidFill>
                <a:latin typeface="+mn-ea"/>
                <a:ea typeface="+mn-ea"/>
                <a:cs typeface="+mj-cs"/>
              </a:rPr>
              <a:t>开票及</a:t>
            </a:r>
            <a:r>
              <a:rPr lang="zh-CN" altLang="zh-CN" sz="1800" b="1" kern="0" dirty="0">
                <a:solidFill>
                  <a:schemeClr val="tx2"/>
                </a:solidFill>
                <a:latin typeface="+mn-ea"/>
                <a:ea typeface="+mn-ea"/>
                <a:cs typeface="+mj-cs"/>
              </a:rPr>
              <a:t>入账</a:t>
            </a:r>
            <a:endParaRPr lang="zh-CN" altLang="en-US"/>
          </a:p>
        </p:txBody>
      </p:sp>
    </p:spTree>
  </p:cSld>
  <p:clrMapOvr>
    <a:masterClrMapping/>
  </p:clrMapOvr>
  <p:transition>
    <p:pull/>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br>
              <a:rPr lang="zh-CN" altLang="zh-CN" sz="1800" b="1" dirty="0">
                <a:latin typeface="+mn-ea"/>
                <a:ea typeface="+mn-ea"/>
              </a:rPr>
            </a:br>
            <a:br>
              <a:rPr lang="zh-CN" altLang="zh-CN" sz="1800" b="1" dirty="0">
                <a:latin typeface="+mn-ea"/>
                <a:ea typeface="+mn-ea"/>
              </a:rPr>
            </a:br>
            <a:r>
              <a:rPr lang="zh-CN" altLang="zh-CN" sz="1800" b="1" dirty="0">
                <a:latin typeface="+mn-ea"/>
                <a:ea typeface="+mn-ea"/>
              </a:rPr>
              <a:t>项目预算：</a:t>
            </a:r>
            <a:br>
              <a:rPr lang="zh-CN" altLang="zh-CN" sz="1800" b="1" dirty="0">
                <a:latin typeface="+mn-ea"/>
                <a:ea typeface="+mn-ea"/>
              </a:rPr>
            </a:br>
            <a:r>
              <a:rPr lang="zh-CN" altLang="zh-CN" sz="1800" b="1" dirty="0">
                <a:latin typeface="+mn-ea"/>
                <a:ea typeface="+mn-ea"/>
              </a:rPr>
              <a:t>     科研经费入账后，需要在科研预算申报系统中填报预算，经科研部门、财务处审核后，才能进入报销环节。</a:t>
            </a:r>
            <a:br>
              <a:rPr lang="zh-CN" altLang="zh-CN" sz="1800" b="1" dirty="0">
                <a:latin typeface="+mn-ea"/>
                <a:ea typeface="+mn-ea"/>
              </a:rPr>
            </a:br>
            <a:r>
              <a:rPr lang="zh-CN" altLang="zh-CN" sz="1800" b="1" dirty="0">
                <a:latin typeface="+mn-ea"/>
                <a:ea typeface="+mn-ea"/>
              </a:rPr>
              <a:t>     特别说明：科研预算是有约束力的，在项目申报环节，就要基本计划到位，需要调整，按正常流程通过科研部门调整。</a:t>
            </a:r>
            <a:br>
              <a:rPr lang="zh-CN" altLang="zh-CN" sz="1800" b="1" dirty="0">
                <a:latin typeface="+mn-ea"/>
                <a:ea typeface="+mn-ea"/>
              </a:rPr>
            </a:br>
            <a:endParaRPr lang="zh-CN" altLang="zh-CN"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科研经费业务办理要点</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项目结项：注意结项后，资金可使用时间，纵向结项</a:t>
            </a:r>
            <a:r>
              <a:rPr lang="en-US" altLang="zh-CN" sz="1800" b="1" dirty="0">
                <a:latin typeface="+mn-ea"/>
                <a:ea typeface="+mn-ea"/>
              </a:rPr>
              <a:t>2</a:t>
            </a:r>
            <a:r>
              <a:rPr lang="zh-CN" altLang="en-US" sz="1800" b="1" dirty="0">
                <a:latin typeface="+mn-ea"/>
                <a:ea typeface="+mn-ea"/>
              </a:rPr>
              <a:t>年内，</a:t>
            </a:r>
            <a:r>
              <a:rPr lang="en-US" altLang="zh-CN" sz="1800" b="1" dirty="0">
                <a:latin typeface="+mn-ea"/>
                <a:ea typeface="+mn-ea"/>
              </a:rPr>
              <a:t>2</a:t>
            </a:r>
            <a:r>
              <a:rPr lang="zh-CN" altLang="en-US" sz="1800" b="1" dirty="0">
                <a:latin typeface="+mn-ea"/>
                <a:ea typeface="+mn-ea"/>
              </a:rPr>
              <a:t>年后收回。</a:t>
            </a:r>
            <a:endParaRPr lang="zh-CN" altLang="en-US"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科研经费业务办理要点</a:t>
            </a:r>
            <a:endParaRPr lang="zh-CN" altLang="en-US" sz="2400" dirty="0">
              <a:solidFill>
                <a:srgbClr val="FF0000"/>
              </a:solidFill>
              <a:latin typeface="黑体" panose="02010609060101010101" pitchFamily="49" charset="-122"/>
              <a:ea typeface="黑体" panose="02010609060101010101" pitchFamily="49" charset="-122"/>
            </a:endParaRPr>
          </a:p>
        </p:txBody>
      </p:sp>
      <p:graphicFrame>
        <p:nvGraphicFramePr>
          <p:cNvPr id="51" name="表格 50"/>
          <p:cNvGraphicFramePr>
            <a:graphicFrameLocks noGrp="1"/>
          </p:cNvGraphicFramePr>
          <p:nvPr/>
        </p:nvGraphicFramePr>
        <p:xfrm>
          <a:off x="1657350" y="2329180"/>
          <a:ext cx="5829300" cy="3482975"/>
        </p:xfrm>
        <a:graphic>
          <a:graphicData uri="http://schemas.openxmlformats.org/drawingml/2006/table">
            <a:tbl>
              <a:tblPr firstRow="1" bandRow="1">
                <a:tableStyleId>{5C22544A-7EE6-4342-B048-85BDC9FD1C3A}</a:tableStyleId>
              </a:tblPr>
              <a:tblGrid>
                <a:gridCol w="1943100"/>
                <a:gridCol w="1943100"/>
                <a:gridCol w="1943100"/>
              </a:tblGrid>
              <a:tr h="457200">
                <a:tc gridSpan="3">
                  <a:txBody>
                    <a:bodyPr/>
                    <a:p>
                      <a:pPr algn="ctr"/>
                      <a:r>
                        <a:rPr lang="zh-CN" altLang="en-US" sz="2400" b="1" dirty="0" smtClean="0">
                          <a:solidFill>
                            <a:schemeClr val="bg1"/>
                          </a:solidFill>
                        </a:rPr>
                        <a:t>科研经费结项流程图</a:t>
                      </a:r>
                      <a:endParaRPr lang="zh-CN" altLang="en-US" sz="2400" b="1" dirty="0">
                        <a:solidFill>
                          <a:schemeClr val="bg1"/>
                        </a:solidFill>
                      </a:endParaRPr>
                    </a:p>
                  </a:txBody>
                  <a:tcPr anchor="ctr">
                    <a:solidFill>
                      <a:schemeClr val="tx2">
                        <a:lumMod val="40000"/>
                        <a:lumOff val="60000"/>
                      </a:schemeClr>
                    </a:solidFill>
                  </a:tcPr>
                </a:tc>
                <a:tc hMerge="1">
                  <a:tcPr>
                    <a:solidFill>
                      <a:schemeClr val="tx2">
                        <a:lumMod val="40000"/>
                        <a:lumOff val="60000"/>
                      </a:schemeClr>
                    </a:solidFill>
                  </a:tcPr>
                </a:tc>
                <a:tc hMerge="1">
                  <a:tcPr>
                    <a:solidFill>
                      <a:schemeClr val="tx2">
                        <a:lumMod val="40000"/>
                        <a:lumOff val="60000"/>
                      </a:schemeClr>
                    </a:solidFill>
                  </a:tcPr>
                </a:tc>
              </a:tr>
              <a:tr h="432435">
                <a:tc>
                  <a:txBody>
                    <a:bodyPr/>
                    <a:p>
                      <a:pPr algn="ctr"/>
                      <a:r>
                        <a:rPr lang="zh-CN" altLang="en-US" b="1" dirty="0" smtClean="0">
                          <a:latin typeface="微软雅黑" panose="020B0503020204020204" charset="-122"/>
                          <a:ea typeface="微软雅黑" panose="020B0503020204020204" charset="-122"/>
                        </a:rPr>
                        <a:t>项目负责人</a:t>
                      </a:r>
                      <a:endParaRPr lang="zh-CN" altLang="en-US" b="1" dirty="0">
                        <a:latin typeface="微软雅黑" panose="020B0503020204020204" charset="-122"/>
                        <a:ea typeface="微软雅黑" panose="020B0503020204020204" charset="-122"/>
                      </a:endParaRPr>
                    </a:p>
                  </a:txBody>
                  <a:tcPr anchor="ctr"/>
                </a:tc>
                <a:tc>
                  <a:txBody>
                    <a:bodyPr/>
                    <a:p>
                      <a:pPr algn="ctr"/>
                      <a:r>
                        <a:rPr lang="zh-CN" altLang="en-US" b="1" dirty="0" smtClean="0">
                          <a:latin typeface="微软雅黑" panose="020B0503020204020204" charset="-122"/>
                          <a:ea typeface="微软雅黑" panose="020B0503020204020204" charset="-122"/>
                        </a:rPr>
                        <a:t>财务处</a:t>
                      </a:r>
                      <a:endParaRPr lang="zh-CN" altLang="en-US" b="1" dirty="0">
                        <a:latin typeface="微软雅黑" panose="020B0503020204020204" charset="-122"/>
                        <a:ea typeface="微软雅黑" panose="020B0503020204020204" charset="-122"/>
                      </a:endParaRPr>
                    </a:p>
                  </a:txBody>
                  <a:tcPr anchor="ctr">
                    <a:solidFill>
                      <a:schemeClr val="accent2">
                        <a:lumMod val="40000"/>
                        <a:lumOff val="60000"/>
                      </a:schemeClr>
                    </a:solidFill>
                  </a:tcPr>
                </a:tc>
                <a:tc>
                  <a:txBody>
                    <a:bodyPr/>
                    <a:p>
                      <a:pPr algn="ctr"/>
                      <a:r>
                        <a:rPr lang="zh-CN" altLang="en-US" b="1" dirty="0" smtClean="0">
                          <a:latin typeface="微软雅黑" panose="020B0503020204020204" charset="-122"/>
                          <a:ea typeface="微软雅黑" panose="020B0503020204020204" charset="-122"/>
                        </a:rPr>
                        <a:t>科研部门</a:t>
                      </a:r>
                      <a:endParaRPr lang="zh-CN" altLang="en-US" b="1" dirty="0">
                        <a:latin typeface="微软雅黑" panose="020B0503020204020204" charset="-122"/>
                        <a:ea typeface="微软雅黑" panose="020B0503020204020204" charset="-122"/>
                      </a:endParaRPr>
                    </a:p>
                  </a:txBody>
                  <a:tcPr anchor="ctr">
                    <a:solidFill>
                      <a:schemeClr val="accent3">
                        <a:lumMod val="40000"/>
                        <a:lumOff val="60000"/>
                      </a:schemeClr>
                    </a:solidFill>
                  </a:tcPr>
                </a:tc>
              </a:tr>
              <a:tr h="2593340">
                <a:tc>
                  <a:txBody>
                    <a:bodyPr/>
                    <a:p>
                      <a:pPr marR="0" defTabSz="914400">
                        <a:lnSpc>
                          <a:spcPts val="2500"/>
                        </a:lnSpc>
                        <a:buClrTx/>
                        <a:buSzTx/>
                        <a:buFontTx/>
                        <a:defRPr/>
                      </a:pPr>
                      <a:r>
                        <a:rPr lang="zh-CN" altLang="en-US" sz="1800" b="1" noProof="0" dirty="0">
                          <a:latin typeface="微软雅黑" panose="020B0503020204020204" charset="-122"/>
                          <a:ea typeface="微软雅黑" panose="020B0503020204020204" charset="-122"/>
                          <a:sym typeface="+mn-ea"/>
                        </a:rPr>
                        <a:t>准备资料：</a:t>
                      </a:r>
                      <a:endParaRPr kumimoji="0" lang="en-US" altLang="zh-CN" sz="1800" b="1" kern="1200" cap="none" spc="0" normalizeH="0" baseline="0" noProof="0" dirty="0">
                        <a:latin typeface="微软雅黑" panose="020B0503020204020204" charset="-122"/>
                        <a:ea typeface="微软雅黑" panose="020B0503020204020204" charset="-122"/>
                        <a:cs typeface="+mn-cs"/>
                        <a:sym typeface="+mn-ea"/>
                      </a:endParaRPr>
                    </a:p>
                    <a:p>
                      <a:pPr marR="0" defTabSz="914400">
                        <a:lnSpc>
                          <a:spcPts val="2500"/>
                        </a:lnSpc>
                        <a:buClrTx/>
                        <a:buSzTx/>
                        <a:buFontTx/>
                        <a:defRPr/>
                      </a:pPr>
                      <a:r>
                        <a:rPr lang="en-US" altLang="zh-CN" sz="1800" b="1" noProof="0" dirty="0">
                          <a:latin typeface="微软雅黑" panose="020B0503020204020204" charset="-122"/>
                          <a:ea typeface="微软雅黑" panose="020B0503020204020204" charset="-122"/>
                          <a:sym typeface="+mn-ea"/>
                        </a:rPr>
                        <a:t>1.</a:t>
                      </a:r>
                      <a:r>
                        <a:rPr lang="zh-CN" altLang="en-US" sz="1800" b="1" noProof="0" dirty="0">
                          <a:latin typeface="微软雅黑" panose="020B0503020204020204" charset="-122"/>
                          <a:ea typeface="微软雅黑" panose="020B0503020204020204" charset="-122"/>
                          <a:sym typeface="+mn-ea"/>
                        </a:rPr>
                        <a:t>项目结项书</a:t>
                      </a:r>
                      <a:endParaRPr kumimoji="0" lang="en-US" altLang="zh-CN" sz="1800" b="1" kern="1200" cap="none" spc="0" normalizeH="0" baseline="0" noProof="0" dirty="0">
                        <a:latin typeface="微软雅黑" panose="020B0503020204020204" charset="-122"/>
                        <a:ea typeface="微软雅黑" panose="020B0503020204020204" charset="-122"/>
                        <a:cs typeface="+mn-cs"/>
                        <a:sym typeface="+mn-ea"/>
                      </a:endParaRPr>
                    </a:p>
                    <a:p>
                      <a:pPr marR="0" defTabSz="914400">
                        <a:lnSpc>
                          <a:spcPts val="2500"/>
                        </a:lnSpc>
                        <a:buClrTx/>
                        <a:buSzTx/>
                        <a:buFontTx/>
                        <a:defRPr/>
                      </a:pPr>
                      <a:r>
                        <a:rPr lang="en-US" altLang="zh-CN" sz="1800" b="1" noProof="0" dirty="0">
                          <a:latin typeface="微软雅黑" panose="020B0503020204020204" charset="-122"/>
                          <a:ea typeface="微软雅黑" panose="020B0503020204020204" charset="-122"/>
                          <a:sym typeface="+mn-ea"/>
                        </a:rPr>
                        <a:t>2.</a:t>
                      </a:r>
                      <a:r>
                        <a:rPr lang="zh-CN" altLang="en-US" sz="1800" b="1" noProof="0" dirty="0">
                          <a:latin typeface="微软雅黑" panose="020B0503020204020204" charset="-122"/>
                          <a:ea typeface="微软雅黑" panose="020B0503020204020204" charset="-122"/>
                          <a:sym typeface="+mn-ea"/>
                        </a:rPr>
                        <a:t>经费支出决算表</a:t>
                      </a:r>
                      <a:endParaRPr kumimoji="0" lang="en-US" altLang="zh-CN" sz="1800" b="1" kern="1200" cap="none" spc="0" normalizeH="0" baseline="0" noProof="0" dirty="0">
                        <a:latin typeface="微软雅黑" panose="020B0503020204020204" charset="-122"/>
                        <a:ea typeface="微软雅黑" panose="020B0503020204020204" charset="-122"/>
                        <a:cs typeface="+mn-cs"/>
                        <a:sym typeface="+mn-ea"/>
                      </a:endParaRPr>
                    </a:p>
                    <a:p>
                      <a:pPr marR="0" defTabSz="914400">
                        <a:lnSpc>
                          <a:spcPts val="2500"/>
                        </a:lnSpc>
                        <a:buClrTx/>
                        <a:buSzTx/>
                        <a:buFontTx/>
                        <a:defRPr/>
                      </a:pPr>
                      <a:r>
                        <a:rPr lang="en-US" altLang="zh-CN" sz="1800" b="1" noProof="0" dirty="0">
                          <a:latin typeface="微软雅黑" panose="020B0503020204020204" charset="-122"/>
                          <a:ea typeface="微软雅黑" panose="020B0503020204020204" charset="-122"/>
                          <a:sym typeface="+mn-ea"/>
                        </a:rPr>
                        <a:t>3.</a:t>
                      </a:r>
                      <a:r>
                        <a:rPr lang="zh-CN" altLang="en-US" sz="1800" b="1" noProof="0" dirty="0">
                          <a:latin typeface="微软雅黑" panose="020B0503020204020204" charset="-122"/>
                          <a:ea typeface="微软雅黑" panose="020B0503020204020204" charset="-122"/>
                          <a:sym typeface="+mn-ea"/>
                        </a:rPr>
                        <a:t>经费支出明细账</a:t>
                      </a:r>
                      <a:endParaRPr kumimoji="0" lang="en-US" altLang="zh-CN" sz="1800" b="1" kern="1200" cap="none" spc="0" normalizeH="0" baseline="0" noProof="0" dirty="0">
                        <a:latin typeface="微软雅黑" panose="020B0503020204020204" charset="-122"/>
                        <a:ea typeface="微软雅黑" panose="020B0503020204020204" charset="-122"/>
                        <a:cs typeface="+mn-cs"/>
                        <a:sym typeface="+mn-ea"/>
                      </a:endParaRPr>
                    </a:p>
                    <a:p>
                      <a:pPr marR="0" defTabSz="914400">
                        <a:buClrTx/>
                        <a:buSzTx/>
                        <a:buFontTx/>
                        <a:defRPr/>
                      </a:pPr>
                      <a:endParaRPr kumimoji="0" lang="zh-CN" altLang="en-US" sz="1800" kern="1200" cap="none" spc="0" normalizeH="0" baseline="0" noProof="0" dirty="0">
                        <a:latin typeface="微软雅黑" panose="020B0503020204020204" charset="-122"/>
                        <a:ea typeface="微软雅黑" panose="020B0503020204020204" charset="-122"/>
                        <a:cs typeface="+mn-cs"/>
                        <a:sym typeface="+mn-ea"/>
                      </a:endParaRPr>
                    </a:p>
                    <a:p>
                      <a:endParaRPr lang="zh-CN" altLang="en-US" dirty="0">
                        <a:latin typeface="微软雅黑" panose="020B0503020204020204" charset="-122"/>
                        <a:ea typeface="微软雅黑" panose="020B0503020204020204" charset="-122"/>
                      </a:endParaRPr>
                    </a:p>
                  </a:txBody>
                  <a:tcPr/>
                </a:tc>
                <a:tc>
                  <a:txBody>
                    <a:bodyPr/>
                    <a:p>
                      <a:pPr marL="0" marR="0" lvl="0" indent="0" algn="ctr" defTabSz="914400" rtl="0" eaLnBrk="1" fontAlgn="base" latinLnBrk="0" hangingPunct="1">
                        <a:lnSpc>
                          <a:spcPct val="100000"/>
                        </a:lnSpc>
                        <a:spcBef>
                          <a:spcPct val="0"/>
                        </a:spcBef>
                        <a:spcAft>
                          <a:spcPct val="0"/>
                        </a:spcAft>
                        <a:buClrTx/>
                        <a:buSzTx/>
                        <a:buFontTx/>
                        <a:buNone/>
                        <a:defRPr/>
                      </a:pPr>
                      <a:endParaRPr lang="zh-CN" altLang="en-US" sz="1800" b="1" noProof="0" dirty="0">
                        <a:ln>
                          <a:noFill/>
                        </a:ln>
                        <a:solidFill>
                          <a:srgbClr val="FF0000"/>
                        </a:solidFill>
                        <a:effectLst/>
                        <a:uLnTx/>
                        <a:uFillTx/>
                        <a:latin typeface="微软雅黑" panose="020B0503020204020204" charset="-122"/>
                        <a:ea typeface="微软雅黑" panose="020B0503020204020204" charset="-122"/>
                        <a:sym typeface="+mn-ea"/>
                      </a:endParaRPr>
                    </a:p>
                    <a:p>
                      <a:pPr marL="0" marR="0" lvl="0" indent="0" algn="ctr" defTabSz="914400" rtl="0" eaLnBrk="1" fontAlgn="base" latinLnBrk="0" hangingPunct="1">
                        <a:lnSpc>
                          <a:spcPct val="100000"/>
                        </a:lnSpc>
                        <a:spcBef>
                          <a:spcPct val="0"/>
                        </a:spcBef>
                        <a:spcAft>
                          <a:spcPct val="0"/>
                        </a:spcAft>
                        <a:buClrTx/>
                        <a:buSzTx/>
                        <a:buFontTx/>
                        <a:buNone/>
                        <a:defRPr/>
                      </a:pPr>
                      <a:r>
                        <a:rPr lang="zh-CN" altLang="en-US" sz="1800" b="1" noProof="0" dirty="0">
                          <a:ln>
                            <a:noFill/>
                          </a:ln>
                          <a:solidFill>
                            <a:srgbClr val="FF0000"/>
                          </a:solidFill>
                          <a:effectLst/>
                          <a:uLnTx/>
                          <a:uFillTx/>
                          <a:latin typeface="微软雅黑" panose="020B0503020204020204" charset="-122"/>
                          <a:ea typeface="微软雅黑" panose="020B0503020204020204" charset="-122"/>
                          <a:sym typeface="+mn-ea"/>
                        </a:rPr>
                        <a:t>审核：</a:t>
                      </a:r>
                      <a:endParaRPr kumimoji="0" lang="en-US" altLang="zh-CN" sz="18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mn-ea"/>
                      </a:endParaRPr>
                    </a:p>
                    <a:p>
                      <a:pPr marL="0" marR="0" lvl="0" indent="0" algn="ctr" defTabSz="914400" rtl="0" eaLnBrk="1" fontAlgn="base" latinLnBrk="0" hangingPunct="1">
                        <a:lnSpc>
                          <a:spcPct val="100000"/>
                        </a:lnSpc>
                        <a:spcBef>
                          <a:spcPct val="0"/>
                        </a:spcBef>
                        <a:spcAft>
                          <a:spcPct val="0"/>
                        </a:spcAft>
                        <a:buClrTx/>
                        <a:buSzTx/>
                        <a:buFontTx/>
                        <a:buNone/>
                        <a:defRPr/>
                      </a:pPr>
                      <a:r>
                        <a:rPr lang="zh-CN" altLang="en-US" sz="1800" b="1" noProof="0" dirty="0">
                          <a:ln>
                            <a:noFill/>
                          </a:ln>
                          <a:solidFill>
                            <a:srgbClr val="FF0000"/>
                          </a:solidFill>
                          <a:effectLst/>
                          <a:uLnTx/>
                          <a:uFillTx/>
                          <a:latin typeface="微软雅黑" panose="020B0503020204020204" charset="-122"/>
                          <a:ea typeface="微软雅黑" panose="020B0503020204020204" charset="-122"/>
                          <a:sym typeface="+mn-ea"/>
                        </a:rPr>
                        <a:t>经费支出情况是否与财务账务一致</a:t>
                      </a:r>
                      <a:endParaRPr lang="zh-CN" altLang="en-US" sz="1800" b="1" noProof="0" dirty="0">
                        <a:ln>
                          <a:noFill/>
                        </a:ln>
                        <a:solidFill>
                          <a:srgbClr val="FF0000"/>
                        </a:solidFill>
                        <a:effectLst/>
                        <a:uLnTx/>
                        <a:uFillTx/>
                        <a:latin typeface="微软雅黑" panose="020B0503020204020204" charset="-122"/>
                        <a:ea typeface="微软雅黑" panose="020B0503020204020204" charset="-122"/>
                        <a:sym typeface="+mn-ea"/>
                      </a:endParaRPr>
                    </a:p>
                    <a:p>
                      <a:pPr marL="0" marR="0" lvl="0" indent="0" algn="ctr" defTabSz="914400" rtl="0" eaLnBrk="1" fontAlgn="base" latinLnBrk="0" hangingPunct="1">
                        <a:lnSpc>
                          <a:spcPct val="100000"/>
                        </a:lnSpc>
                        <a:spcBef>
                          <a:spcPct val="0"/>
                        </a:spcBef>
                        <a:spcAft>
                          <a:spcPct val="0"/>
                        </a:spcAft>
                        <a:buClrTx/>
                        <a:buSzTx/>
                        <a:buFontTx/>
                        <a:buNone/>
                        <a:defRPr/>
                      </a:pPr>
                      <a:endParaRPr lang="zh-CN" altLang="en-US" dirty="0">
                        <a:latin typeface="微软雅黑" panose="020B0503020204020204" charset="-122"/>
                        <a:ea typeface="微软雅黑" panose="020B0503020204020204"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lang="zh-CN" altLang="en-US" dirty="0">
                          <a:latin typeface="微软雅黑" panose="020B0503020204020204" charset="-122"/>
                          <a:ea typeface="微软雅黑" panose="020B0503020204020204" charset="-122"/>
                        </a:rPr>
                        <a:t>否</a:t>
                      </a:r>
                      <a:endParaRPr lang="zh-CN" altLang="en-US" dirty="0">
                        <a:latin typeface="微软雅黑" panose="020B0503020204020204" charset="-122"/>
                        <a:ea typeface="微软雅黑" panose="020B0503020204020204"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lang="zh-CN" altLang="en-US" sz="1800" b="1" noProof="0" dirty="0">
                          <a:ln>
                            <a:noFill/>
                          </a:ln>
                          <a:solidFill>
                            <a:schemeClr val="tx1"/>
                          </a:solidFill>
                          <a:effectLst/>
                          <a:uLnTx/>
                          <a:uFillTx/>
                          <a:latin typeface="微软雅黑" panose="020B0503020204020204" charset="-122"/>
                          <a:ea typeface="微软雅黑" panose="020B0503020204020204" charset="-122"/>
                          <a:sym typeface="+mn-ea"/>
                        </a:rPr>
                        <a:t>退回修改</a:t>
                      </a:r>
                      <a:endParaRPr lang="zh-CN" altLang="en-US" dirty="0">
                        <a:latin typeface="微软雅黑" panose="020B0503020204020204" charset="-122"/>
                        <a:ea typeface="微软雅黑" panose="020B0503020204020204" charset="-122"/>
                      </a:endParaRPr>
                    </a:p>
                  </a:txBody>
                  <a:tcPr>
                    <a:solidFill>
                      <a:schemeClr val="accent2">
                        <a:lumMod val="40000"/>
                        <a:lumOff val="60000"/>
                      </a:schemeClr>
                    </a:solidFill>
                  </a:tcPr>
                </a:tc>
                <a:tc>
                  <a:txBody>
                    <a:bodyPr/>
                    <a:p>
                      <a:endParaRPr lang="zh-CN" altLang="en-US" sz="1800" b="1" noProof="0" dirty="0">
                        <a:ln>
                          <a:noFill/>
                        </a:ln>
                        <a:solidFill>
                          <a:schemeClr val="tx1"/>
                        </a:solidFill>
                        <a:effectLst/>
                        <a:uLnTx/>
                        <a:uFillTx/>
                        <a:latin typeface="微软雅黑" panose="020B0503020204020204" charset="-122"/>
                        <a:ea typeface="微软雅黑" panose="020B0503020204020204" charset="-122"/>
                        <a:sym typeface="+mn-ea"/>
                      </a:endParaRPr>
                    </a:p>
                    <a:p>
                      <a:endParaRPr lang="zh-CN" altLang="en-US" sz="1800" b="1" noProof="0" dirty="0">
                        <a:ln>
                          <a:noFill/>
                        </a:ln>
                        <a:solidFill>
                          <a:schemeClr val="tx1"/>
                        </a:solidFill>
                        <a:effectLst/>
                        <a:uLnTx/>
                        <a:uFillTx/>
                        <a:latin typeface="微软雅黑" panose="020B0503020204020204" charset="-122"/>
                        <a:ea typeface="微软雅黑" panose="020B0503020204020204" charset="-122"/>
                        <a:sym typeface="+mn-ea"/>
                      </a:endParaRPr>
                    </a:p>
                    <a:p>
                      <a:r>
                        <a:rPr lang="zh-CN" altLang="en-US" sz="1800" b="1" noProof="0" dirty="0">
                          <a:ln>
                            <a:noFill/>
                          </a:ln>
                          <a:solidFill>
                            <a:schemeClr val="tx1"/>
                          </a:solidFill>
                          <a:effectLst/>
                          <a:uLnTx/>
                          <a:uFillTx/>
                          <a:latin typeface="微软雅黑" panose="020B0503020204020204" charset="-122"/>
                          <a:ea typeface="微软雅黑" panose="020B0503020204020204" charset="-122"/>
                          <a:sym typeface="+mn-ea"/>
                        </a:rPr>
                        <a:t>科研部门审核</a:t>
                      </a:r>
                      <a:endParaRPr kumimoji="0" lang="zh-CN" altLang="en-US" sz="18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sym typeface="+mn-ea"/>
                      </a:endParaRPr>
                    </a:p>
                    <a:p>
                      <a:endParaRPr lang="zh-CN" altLang="en-US" dirty="0">
                        <a:latin typeface="微软雅黑" panose="020B0503020204020204" charset="-122"/>
                        <a:ea typeface="微软雅黑" panose="020B0503020204020204" charset="-122"/>
                      </a:endParaRPr>
                    </a:p>
                  </a:txBody>
                  <a:tcPr>
                    <a:solidFill>
                      <a:schemeClr val="accent3">
                        <a:lumMod val="40000"/>
                        <a:lumOff val="60000"/>
                      </a:schemeClr>
                    </a:solidFill>
                  </a:tcPr>
                </a:tc>
              </a:tr>
            </a:tbl>
          </a:graphicData>
        </a:graphic>
      </p:graphicFrame>
    </p:spTree>
  </p:cSld>
  <p:clrMapOvr>
    <a:masterClrMapping/>
  </p:clrMapOvr>
  <p:transition>
    <p:pull/>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纵向科研经费不能列支事项</a:t>
            </a:r>
            <a:br>
              <a:rPr lang="zh-CN" altLang="zh-CN" sz="1800" b="1" dirty="0">
                <a:latin typeface="+mn-ea"/>
                <a:ea typeface="+mn-ea"/>
              </a:rPr>
            </a:br>
            <a:r>
              <a:rPr lang="zh-CN" altLang="zh-CN" sz="1800" b="1" dirty="0">
                <a:latin typeface="+mn-ea"/>
                <a:ea typeface="+mn-ea"/>
              </a:rPr>
              <a:t>（一）不能列支超出预算范围和金额的支出。</a:t>
            </a:r>
            <a:br>
              <a:rPr lang="zh-CN" altLang="zh-CN" sz="1800" b="1" dirty="0">
                <a:latin typeface="+mn-ea"/>
                <a:ea typeface="+mn-ea"/>
              </a:rPr>
            </a:br>
            <a:r>
              <a:rPr lang="zh-CN" altLang="zh-CN" sz="1800" b="1" dirty="0">
                <a:latin typeface="+mn-ea"/>
                <a:ea typeface="+mn-ea"/>
              </a:rPr>
              <a:t>（二）不能列支旅游、福利劳保、娱乐等支出。</a:t>
            </a:r>
            <a:br>
              <a:rPr lang="zh-CN" altLang="zh-CN" sz="1800" b="1" dirty="0">
                <a:latin typeface="+mn-ea"/>
                <a:ea typeface="+mn-ea"/>
              </a:rPr>
            </a:br>
            <a:r>
              <a:rPr lang="zh-CN" altLang="zh-CN" sz="1800" b="1" dirty="0">
                <a:latin typeface="+mn-ea"/>
                <a:ea typeface="+mn-ea"/>
              </a:rPr>
              <a:t>（三）不能列支餐费。</a:t>
            </a:r>
            <a:br>
              <a:rPr lang="zh-CN" altLang="zh-CN" sz="1800" b="1" dirty="0">
                <a:latin typeface="+mn-ea"/>
                <a:ea typeface="+mn-ea"/>
              </a:rPr>
            </a:br>
            <a:r>
              <a:rPr lang="zh-CN" altLang="zh-CN" sz="1800" b="1" dirty="0">
                <a:latin typeface="+mn-ea"/>
                <a:ea typeface="+mn-ea"/>
              </a:rPr>
              <a:t>（四）不能列支个人、家庭消费支出。</a:t>
            </a:r>
            <a:br>
              <a:rPr lang="zh-CN" altLang="zh-CN" sz="1800" b="1" dirty="0">
                <a:latin typeface="+mn-ea"/>
                <a:ea typeface="+mn-ea"/>
              </a:rPr>
            </a:br>
            <a:r>
              <a:rPr lang="zh-CN" altLang="zh-CN" sz="1800" b="1" dirty="0">
                <a:latin typeface="+mn-ea"/>
                <a:ea typeface="+mn-ea"/>
              </a:rPr>
              <a:t>（五）不能开支罚款、捐赠、赞助、投资等支出。</a:t>
            </a:r>
            <a:br>
              <a:rPr lang="zh-CN" altLang="zh-CN" sz="1800" b="1" dirty="0">
                <a:latin typeface="+mn-ea"/>
                <a:ea typeface="+mn-ea"/>
              </a:rPr>
            </a:br>
            <a:r>
              <a:rPr lang="zh-CN" altLang="zh-CN" sz="1800" b="1" dirty="0">
                <a:latin typeface="+mn-ea"/>
                <a:ea typeface="+mn-ea"/>
              </a:rPr>
              <a:t>（六）不能列支烟、酒、服装等消费支出。</a:t>
            </a:r>
            <a:br>
              <a:rPr lang="zh-CN" altLang="zh-CN" sz="1800" b="1" dirty="0">
                <a:latin typeface="+mn-ea"/>
                <a:ea typeface="+mn-ea"/>
              </a:rPr>
            </a:br>
            <a:r>
              <a:rPr lang="zh-CN" altLang="zh-CN" sz="1800" b="1" dirty="0">
                <a:latin typeface="+mn-ea"/>
                <a:ea typeface="+mn-ea"/>
              </a:rPr>
              <a:t>（七）不能列支发票所列事项与出具发票单位经营范围不相符的支出。</a:t>
            </a:r>
            <a:br>
              <a:rPr lang="zh-CN" altLang="zh-CN" sz="1800" b="1" dirty="0">
                <a:latin typeface="+mn-ea"/>
                <a:ea typeface="+mn-ea"/>
              </a:rPr>
            </a:br>
            <a:r>
              <a:rPr lang="zh-CN" altLang="zh-CN" sz="1800" b="1" dirty="0">
                <a:latin typeface="+mn-ea"/>
                <a:ea typeface="+mn-ea"/>
              </a:rPr>
              <a:t>（八）不同的纵向课题之间不能转拨经费，纵向科研经费不能转入横向科研经费。</a:t>
            </a:r>
            <a:br>
              <a:rPr lang="zh-CN" altLang="zh-CN" sz="1800" b="1" dirty="0">
                <a:latin typeface="+mn-ea"/>
                <a:ea typeface="+mn-ea"/>
              </a:rPr>
            </a:br>
            <a:r>
              <a:rPr lang="zh-CN" altLang="zh-CN" sz="1800" b="1" dirty="0">
                <a:latin typeface="+mn-ea"/>
                <a:ea typeface="+mn-ea"/>
              </a:rPr>
              <a:t>（九）不能开支有工资性收入的人员工资、奖金、津补贴等支出（间接费用中的绩效奖励支出除外），劳务费只能支付给课题组成员中没有工资性收入的相关人员（如在校研究生）和课题组临时聘用人员等的劳务性费用。</a:t>
            </a:r>
            <a:br>
              <a:rPr lang="zh-CN" altLang="zh-CN" sz="1800" b="1" dirty="0">
                <a:latin typeface="+mn-ea"/>
                <a:ea typeface="+mn-ea"/>
              </a:rPr>
            </a:br>
            <a:r>
              <a:rPr lang="zh-CN" altLang="zh-CN" sz="1800" b="1" dirty="0">
                <a:latin typeface="+mn-ea"/>
                <a:ea typeface="+mn-ea"/>
              </a:rPr>
              <a:t>（十）专家咨询费不得支付给本课题组成员或参与计划及其项目或课题管理相关的工作人员。</a:t>
            </a:r>
            <a:br>
              <a:rPr lang="zh-CN" altLang="zh-CN" sz="1800" b="1" dirty="0">
                <a:latin typeface="+mn-ea"/>
                <a:ea typeface="+mn-ea"/>
              </a:rPr>
            </a:br>
            <a:r>
              <a:rPr lang="zh-CN" altLang="zh-CN" sz="1800" b="1" dirty="0">
                <a:latin typeface="+mn-ea"/>
                <a:ea typeface="+mn-ea"/>
              </a:rPr>
              <a:t> </a:t>
            </a:r>
            <a:endParaRPr lang="zh-CN" altLang="zh-CN"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科研经费业务办理要点</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横向科研经费不能列支事项</a:t>
            </a:r>
            <a:br>
              <a:rPr lang="zh-CN" altLang="zh-CN" sz="1800" b="1" dirty="0">
                <a:latin typeface="+mn-ea"/>
                <a:ea typeface="+mn-ea"/>
              </a:rPr>
            </a:br>
            <a:r>
              <a:rPr lang="zh-CN" altLang="zh-CN" sz="1800" b="1" dirty="0">
                <a:latin typeface="+mn-ea"/>
                <a:ea typeface="+mn-ea"/>
              </a:rPr>
              <a:t>（一）不能列支与签订合同要求不符的支出。</a:t>
            </a:r>
            <a:br>
              <a:rPr lang="zh-CN" altLang="zh-CN" sz="1800" b="1" dirty="0">
                <a:latin typeface="+mn-ea"/>
                <a:ea typeface="+mn-ea"/>
              </a:rPr>
            </a:br>
            <a:r>
              <a:rPr lang="zh-CN" altLang="zh-CN" sz="1800" b="1" dirty="0">
                <a:latin typeface="+mn-ea"/>
                <a:ea typeface="+mn-ea"/>
              </a:rPr>
              <a:t>（二）不能列支旅游、娱乐等支出。</a:t>
            </a:r>
            <a:br>
              <a:rPr lang="zh-CN" altLang="zh-CN" sz="1800" b="1" dirty="0">
                <a:latin typeface="+mn-ea"/>
                <a:ea typeface="+mn-ea"/>
              </a:rPr>
            </a:br>
            <a:r>
              <a:rPr lang="zh-CN" altLang="zh-CN" sz="1800" b="1" dirty="0">
                <a:latin typeface="+mn-ea"/>
                <a:ea typeface="+mn-ea"/>
              </a:rPr>
              <a:t>（三）不能列支个人、家庭消费支出。</a:t>
            </a:r>
            <a:br>
              <a:rPr lang="zh-CN" altLang="zh-CN" sz="1800" b="1" dirty="0">
                <a:latin typeface="+mn-ea"/>
                <a:ea typeface="+mn-ea"/>
              </a:rPr>
            </a:br>
            <a:r>
              <a:rPr lang="zh-CN" altLang="zh-CN" sz="1800" b="1" dirty="0">
                <a:latin typeface="+mn-ea"/>
                <a:ea typeface="+mn-ea"/>
              </a:rPr>
              <a:t>（四）不能列支烟、酒、服装等消费支出。</a:t>
            </a:r>
            <a:br>
              <a:rPr lang="zh-CN" altLang="zh-CN" sz="1800" b="1" dirty="0">
                <a:latin typeface="+mn-ea"/>
                <a:ea typeface="+mn-ea"/>
              </a:rPr>
            </a:br>
            <a:r>
              <a:rPr lang="zh-CN" altLang="zh-CN" sz="1800" b="1" dirty="0">
                <a:latin typeface="+mn-ea"/>
                <a:ea typeface="+mn-ea"/>
              </a:rPr>
              <a:t>（五）不能开支罚款等支出。</a:t>
            </a:r>
            <a:br>
              <a:rPr lang="zh-CN" altLang="zh-CN" sz="1800" b="1" dirty="0">
                <a:latin typeface="+mn-ea"/>
                <a:ea typeface="+mn-ea"/>
              </a:rPr>
            </a:br>
            <a:r>
              <a:rPr lang="zh-CN" altLang="zh-CN" sz="1800" b="1" dirty="0">
                <a:latin typeface="+mn-ea"/>
                <a:ea typeface="+mn-ea"/>
              </a:rPr>
              <a:t>（六）不能列支发票所列事项与出具发票单位经营范围不相符的支出。</a:t>
            </a:r>
            <a:br>
              <a:rPr lang="zh-CN" altLang="zh-CN" sz="1800" b="1" dirty="0">
                <a:latin typeface="+mn-ea"/>
                <a:ea typeface="+mn-ea"/>
              </a:rPr>
            </a:br>
            <a:r>
              <a:rPr lang="zh-CN" altLang="zh-CN" sz="1800" b="1" dirty="0">
                <a:latin typeface="+mn-ea"/>
                <a:ea typeface="+mn-ea"/>
              </a:rPr>
              <a:t>（七）不能列支非科研用房物业管理费。</a:t>
            </a:r>
            <a:br>
              <a:rPr lang="zh-CN" altLang="zh-CN" sz="1800" b="1" dirty="0">
                <a:latin typeface="+mn-ea"/>
                <a:ea typeface="+mn-ea"/>
              </a:rPr>
            </a:br>
            <a:r>
              <a:rPr lang="zh-CN" altLang="zh-CN" sz="1800" b="1" dirty="0">
                <a:latin typeface="+mn-ea"/>
                <a:ea typeface="+mn-ea"/>
              </a:rPr>
              <a:t>（八）不能列支与课题研究活动无关的通讯、网络等费用。</a:t>
            </a:r>
            <a:br>
              <a:rPr lang="zh-CN" altLang="zh-CN" sz="1800" b="1" dirty="0">
                <a:latin typeface="+mn-ea"/>
                <a:ea typeface="+mn-ea"/>
              </a:rPr>
            </a:br>
            <a:r>
              <a:rPr lang="zh-CN" altLang="zh-CN" sz="1800" b="1" dirty="0">
                <a:latin typeface="+mn-ea"/>
                <a:ea typeface="+mn-ea"/>
              </a:rPr>
              <a:t>（九）不能列支与课题研究活动无关的、不合规接待费用。</a:t>
            </a:r>
            <a:endParaRPr lang="zh-CN" altLang="zh-CN"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sym typeface="+mn-ea"/>
              </a:rPr>
              <a:t>科研经费业务办理要点</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br>
              <a:rPr lang="zh-CN" altLang="zh-CN" sz="1800" b="1" dirty="0">
                <a:latin typeface="+mn-ea"/>
                <a:ea typeface="+mn-ea"/>
              </a:rPr>
            </a:br>
            <a:r>
              <a:rPr lang="en-US" altLang="zh-CN" sz="1800" b="1" dirty="0">
                <a:latin typeface="+mn-ea"/>
                <a:ea typeface="+mn-ea"/>
              </a:rPr>
              <a:t>1.</a:t>
            </a:r>
            <a:r>
              <a:rPr lang="zh-CN" altLang="zh-CN" sz="1800" b="1" dirty="0">
                <a:latin typeface="+mn-ea"/>
                <a:ea typeface="+mn-ea"/>
              </a:rPr>
              <a:t>什么投递式报账？</a:t>
            </a:r>
            <a:br>
              <a:rPr lang="zh-CN" altLang="zh-CN" sz="1800" b="1" dirty="0">
                <a:latin typeface="+mn-ea"/>
                <a:ea typeface="+mn-ea"/>
              </a:rPr>
            </a:br>
            <a:r>
              <a:rPr lang="zh-CN" altLang="zh-CN" sz="1800" b="1" dirty="0">
                <a:latin typeface="+mn-ea"/>
                <a:ea typeface="+mn-ea"/>
              </a:rPr>
              <a:t>   考虑财务报销业务量不断增大，减少师生花在路上的时间，不收交单时间制约，尽可能实现一站式服务，计划在新校区、校本部共布置</a:t>
            </a:r>
            <a:r>
              <a:rPr lang="en-US" altLang="zh-CN" sz="1800" b="1" dirty="0">
                <a:latin typeface="+mn-ea"/>
                <a:ea typeface="+mn-ea"/>
              </a:rPr>
              <a:t>3</a:t>
            </a:r>
            <a:r>
              <a:rPr lang="zh-CN" altLang="en-US" sz="1800" b="1" dirty="0">
                <a:latin typeface="+mn-ea"/>
                <a:ea typeface="+mn-ea"/>
              </a:rPr>
              <a:t>台自主投递机。</a:t>
            </a:r>
            <a:br>
              <a:rPr lang="zh-CN" altLang="zh-CN" sz="1800" b="1" dirty="0">
                <a:latin typeface="+mn-ea"/>
                <a:ea typeface="+mn-ea"/>
              </a:rPr>
            </a:br>
            <a:r>
              <a:rPr lang="zh-CN" altLang="zh-CN" sz="1800" b="1" dirty="0">
                <a:latin typeface="+mn-ea"/>
                <a:ea typeface="+mn-ea"/>
              </a:rPr>
              <a:t> </a:t>
            </a:r>
            <a:r>
              <a:rPr lang="en-US" altLang="zh-CN" sz="1800" b="1" dirty="0">
                <a:latin typeface="+mn-ea"/>
                <a:ea typeface="+mn-ea"/>
              </a:rPr>
              <a:t>2.</a:t>
            </a:r>
            <a:r>
              <a:rPr lang="zh-CN" altLang="en-US" sz="1800" b="1" dirty="0">
                <a:latin typeface="+mn-ea"/>
                <a:ea typeface="+mn-ea"/>
              </a:rPr>
              <a:t>选址的考虑</a:t>
            </a:r>
            <a:br>
              <a:rPr lang="zh-CN" altLang="en-US" sz="1800" b="1" dirty="0">
                <a:latin typeface="+mn-ea"/>
                <a:ea typeface="+mn-ea"/>
              </a:rPr>
            </a:br>
            <a:r>
              <a:rPr lang="zh-CN" altLang="en-US" sz="1800" b="1" dirty="0">
                <a:latin typeface="+mn-ea"/>
                <a:ea typeface="+mn-ea"/>
              </a:rPr>
              <a:t>    新校区初步选址在图书馆一楼大厅</a:t>
            </a:r>
            <a:br>
              <a:rPr lang="zh-CN" altLang="en-US" sz="1800" b="1" dirty="0">
                <a:latin typeface="+mn-ea"/>
                <a:ea typeface="+mn-ea"/>
              </a:rPr>
            </a:br>
            <a:r>
              <a:rPr lang="zh-CN" altLang="en-US" sz="1800" b="1" dirty="0">
                <a:latin typeface="+mn-ea"/>
                <a:ea typeface="+mn-ea"/>
              </a:rPr>
              <a:t>    校本部</a:t>
            </a:r>
            <a:r>
              <a:rPr lang="zh-CN" altLang="en-US" sz="1800" b="1" dirty="0">
                <a:latin typeface="+mn-ea"/>
                <a:ea typeface="+mn-ea"/>
                <a:sym typeface="+mn-ea"/>
              </a:rPr>
              <a:t>初步选址在办公楼一楼大厅</a:t>
            </a:r>
            <a:br>
              <a:rPr lang="zh-CN" altLang="en-US" sz="1800" b="1" dirty="0">
                <a:latin typeface="+mn-ea"/>
                <a:ea typeface="+mn-ea"/>
                <a:sym typeface="+mn-ea"/>
              </a:rPr>
            </a:br>
            <a:r>
              <a:rPr lang="zh-CN" altLang="en-US" sz="1800" b="1" dirty="0">
                <a:latin typeface="+mn-ea"/>
                <a:ea typeface="+mn-ea"/>
                <a:sym typeface="+mn-ea"/>
              </a:rPr>
              <a:t>    校本部财务处业务办理大厅（正在试运行）</a:t>
            </a:r>
            <a:br>
              <a:rPr lang="zh-CN" altLang="en-US" sz="1800" b="1" dirty="0">
                <a:latin typeface="+mn-ea"/>
                <a:ea typeface="+mn-ea"/>
                <a:sym typeface="+mn-ea"/>
              </a:rPr>
            </a:br>
            <a:r>
              <a:rPr lang="en-US" altLang="zh-CN" sz="1800" b="1" dirty="0">
                <a:latin typeface="+mn-ea"/>
                <a:ea typeface="+mn-ea"/>
                <a:sym typeface="+mn-ea"/>
              </a:rPr>
              <a:t>3.</a:t>
            </a:r>
            <a:r>
              <a:rPr lang="zh-CN" altLang="zh-CN" sz="1800" b="1" dirty="0">
                <a:latin typeface="+mn-ea"/>
                <a:ea typeface="+mn-ea"/>
                <a:sym typeface="+mn-ea"/>
              </a:rPr>
              <a:t>投递式报账提高服务的关键</a:t>
            </a:r>
            <a:br>
              <a:rPr lang="zh-CN" altLang="zh-CN" sz="1800" b="1" dirty="0">
                <a:latin typeface="+mn-ea"/>
                <a:ea typeface="+mn-ea"/>
                <a:sym typeface="+mn-ea"/>
              </a:rPr>
            </a:br>
            <a:r>
              <a:rPr lang="zh-CN" altLang="zh-CN" sz="1800" b="1" dirty="0">
                <a:latin typeface="+mn-ea"/>
                <a:ea typeface="+mn-ea"/>
                <a:sym typeface="+mn-ea"/>
              </a:rPr>
              <a:t>    三支队伍的建设：报账员、联络员、科研财务助理</a:t>
            </a:r>
            <a:br>
              <a:rPr lang="zh-CN" altLang="zh-CN" sz="1800" b="1" dirty="0">
                <a:latin typeface="+mn-ea"/>
                <a:ea typeface="+mn-ea"/>
                <a:sym typeface="+mn-ea"/>
              </a:rPr>
            </a:br>
            <a:r>
              <a:rPr lang="zh-CN" altLang="zh-CN" sz="1800" b="1" dirty="0">
                <a:latin typeface="+mn-ea"/>
                <a:ea typeface="+mn-ea"/>
                <a:sym typeface="+mn-ea"/>
              </a:rPr>
              <a:t>    制度的学习和执行：财务报销审核要点、各类报账指南</a:t>
            </a:r>
            <a:br>
              <a:rPr lang="zh-CN" altLang="zh-CN" sz="1800" b="1" dirty="0">
                <a:latin typeface="+mn-ea"/>
                <a:ea typeface="+mn-ea"/>
              </a:rPr>
            </a:br>
            <a:endParaRPr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投递式报账</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br>
              <a:rPr lang="zh-CN" altLang="zh-CN" sz="1800" b="1" dirty="0">
                <a:latin typeface="+mn-ea"/>
                <a:ea typeface="+mn-ea"/>
              </a:rPr>
            </a:br>
            <a:r>
              <a:rPr lang="zh-CN" altLang="zh-CN" sz="1800" b="1" dirty="0">
                <a:latin typeface="+mn-ea"/>
                <a:ea typeface="+mn-ea"/>
              </a:rPr>
              <a:t>一、投递流程：</a:t>
            </a:r>
            <a:br>
              <a:rPr lang="zh-CN" altLang="zh-CN" sz="1800" b="1" dirty="0">
                <a:latin typeface="+mn-ea"/>
                <a:ea typeface="+mn-ea"/>
              </a:rPr>
            </a:br>
            <a:r>
              <a:rPr lang="zh-CN" altLang="zh-CN" sz="1800" b="1" dirty="0">
                <a:latin typeface="+mn-ea"/>
                <a:ea typeface="+mn-ea"/>
              </a:rPr>
              <a:t>1.装袋：请务必将报销材料齐全的预约报销单装入“报销投递专用袋”（现场提供），确保“一单一袋”，条形码置于投递专用袋的可视区域。</a:t>
            </a:r>
            <a:br>
              <a:rPr lang="zh-CN" altLang="zh-CN" sz="1800" b="1" dirty="0">
                <a:latin typeface="+mn-ea"/>
                <a:ea typeface="+mn-ea"/>
              </a:rPr>
            </a:br>
            <a:r>
              <a:rPr lang="zh-CN" altLang="zh-CN" sz="1800" b="1" dirty="0">
                <a:latin typeface="+mn-ea"/>
                <a:ea typeface="+mn-ea"/>
              </a:rPr>
              <a:t>2.扫码：点击屏幕“网上自助投递”，将预约报销单的条形码对准机器屏幕下方二维码扫描区域，扫描投递单上的二维码，扫码完成后，投递口将自动打开（投递口打开时间为1分钟，请合理安排投递时间）。</a:t>
            </a:r>
            <a:br>
              <a:rPr lang="zh-CN" altLang="zh-CN" sz="1800" b="1" dirty="0">
                <a:latin typeface="+mn-ea"/>
                <a:ea typeface="+mn-ea"/>
              </a:rPr>
            </a:br>
            <a:r>
              <a:rPr lang="zh-CN" altLang="zh-CN" sz="1800" b="1" dirty="0">
                <a:latin typeface="+mn-ea"/>
                <a:ea typeface="+mn-ea"/>
              </a:rPr>
              <a:t>3.打印：点击屏幕“打印”，打印凭条，经办人自己留存备查。</a:t>
            </a:r>
            <a:br>
              <a:rPr lang="zh-CN" altLang="zh-CN" sz="1800" b="1" dirty="0">
                <a:latin typeface="+mn-ea"/>
                <a:ea typeface="+mn-ea"/>
              </a:rPr>
            </a:br>
            <a:r>
              <a:rPr lang="zh-CN" altLang="zh-CN" sz="1800" b="1" dirty="0">
                <a:latin typeface="+mn-ea"/>
                <a:ea typeface="+mn-ea"/>
              </a:rPr>
              <a:t>4.投递：将预约报销单投入投递口，投递后务必点击“投递完成”。</a:t>
            </a:r>
            <a:endParaRPr lang="zh-CN" altLang="zh-CN"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投递式报账</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br>
              <a:rPr lang="zh-CN" altLang="zh-CN" sz="1800" b="1" dirty="0">
                <a:latin typeface="+mn-ea"/>
                <a:ea typeface="+mn-ea"/>
              </a:rPr>
            </a:br>
            <a:r>
              <a:rPr lang="zh-CN" altLang="zh-CN" sz="1800" b="1" dirty="0">
                <a:latin typeface="+mn-ea"/>
                <a:ea typeface="+mn-ea"/>
              </a:rPr>
              <a:t>二、业务办理时间</a:t>
            </a:r>
            <a:br>
              <a:rPr lang="zh-CN" altLang="zh-CN" sz="1800" b="1" dirty="0">
                <a:latin typeface="+mn-ea"/>
                <a:ea typeface="+mn-ea"/>
              </a:rPr>
            </a:br>
            <a:r>
              <a:rPr lang="zh-CN" altLang="zh-CN" sz="1800" b="1" dirty="0">
                <a:latin typeface="+mn-ea"/>
                <a:ea typeface="+mn-ea"/>
              </a:rPr>
              <a:t>1.经办人投递时间：周一至周五工作时间段内可随时投递报销。</a:t>
            </a:r>
            <a:br>
              <a:rPr lang="zh-CN" altLang="zh-CN" sz="1800" b="1" dirty="0">
                <a:latin typeface="+mn-ea"/>
                <a:ea typeface="+mn-ea"/>
              </a:rPr>
            </a:br>
            <a:r>
              <a:rPr lang="zh-CN" altLang="zh-CN" sz="1800" b="1" dirty="0">
                <a:latin typeface="+mn-ea"/>
                <a:ea typeface="+mn-ea"/>
              </a:rPr>
              <a:t>2.财务处取单时间：每日早晨</a:t>
            </a:r>
            <a:br>
              <a:rPr lang="zh-CN" altLang="zh-CN" sz="1800" b="1" dirty="0">
                <a:latin typeface="+mn-ea"/>
                <a:ea typeface="+mn-ea"/>
              </a:rPr>
            </a:br>
            <a:r>
              <a:rPr lang="zh-CN" altLang="zh-CN" sz="1800" b="1" dirty="0">
                <a:latin typeface="+mn-ea"/>
                <a:ea typeface="+mn-ea"/>
              </a:rPr>
              <a:t>3.劳务酬金如需在当月发放，请于发放当月27日前完成投递。</a:t>
            </a:r>
            <a:endParaRPr lang="zh-CN" altLang="zh-CN"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投递式报账</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p:cNvSpPr>
          <p:nvPr>
            <p:ph type="ctrTitle"/>
          </p:nvPr>
        </p:nvSpPr>
        <p:spPr>
          <a:xfrm>
            <a:off x="228600" y="1466850"/>
            <a:ext cx="8686800" cy="4648200"/>
          </a:xfrm>
        </p:spPr>
        <p:txBody>
          <a:bodyPr wrap="square" lIns="91440" tIns="45720" rIns="91440" bIns="45720" anchor="t"/>
          <a:lstStyle>
            <a:lvl1pPr lvl="0">
              <a:defRPr/>
            </a:lvl1pPr>
          </a:lstStyle>
          <a:p>
            <a:pPr lvl="0" algn="l" latinLnBrk="0">
              <a:lnSpc>
                <a:spcPts val="3800"/>
              </a:lnSpc>
            </a:pPr>
            <a:r>
              <a:rPr lang="zh-CN" altLang="en-US" sz="2000" b="1" dirty="0">
                <a:solidFill>
                  <a:srgbClr val="FF0000"/>
                </a:solidFill>
              </a:rPr>
              <a:t>        会议费是指会议期间发生的各项费用，包括住宿费、伙食费、会议室租金、会议器材设备租赁费、交通费、资料印刷费、医药费等。 </a:t>
            </a:r>
            <a:br>
              <a:rPr lang="en-US" altLang="zh-CN" sz="2000" b="1" dirty="0">
                <a:solidFill>
                  <a:srgbClr val="00B0F0"/>
                </a:solidFill>
              </a:rPr>
            </a:br>
            <a:r>
              <a:rPr lang="zh-CN" altLang="en-US" sz="2000" b="1" dirty="0">
                <a:solidFill>
                  <a:srgbClr val="00B0F0"/>
                </a:solidFill>
              </a:rPr>
              <a:t>一、政策依据：</a:t>
            </a:r>
            <a:br>
              <a:rPr lang="zh-CN" altLang="en-US" sz="2000" b="1" dirty="0"/>
            </a:br>
            <a:r>
              <a:rPr lang="en-US" altLang="zh-CN" sz="2000" b="1" dirty="0"/>
              <a:t>     1.《</a:t>
            </a:r>
            <a:r>
              <a:rPr lang="zh-CN" altLang="en-US" sz="2000" b="1" dirty="0"/>
              <a:t>中央和国家机关会议费管理办法</a:t>
            </a:r>
            <a:r>
              <a:rPr lang="en-US" altLang="zh-CN" sz="2000" b="1" dirty="0"/>
              <a:t>》</a:t>
            </a:r>
            <a:r>
              <a:rPr lang="zh-CN" altLang="en-US" sz="2000" b="1" dirty="0"/>
              <a:t>（财行</a:t>
            </a:r>
            <a:r>
              <a:rPr lang="en-US" altLang="zh-CN" sz="2000" b="1" dirty="0"/>
              <a:t>〔2016〕214</a:t>
            </a:r>
            <a:r>
              <a:rPr lang="zh-CN" altLang="en-US" sz="2000" b="1" dirty="0"/>
              <a:t>号）</a:t>
            </a:r>
            <a:br>
              <a:rPr lang="en-US" altLang="zh-CN" sz="2000" b="1" dirty="0"/>
            </a:br>
            <a:r>
              <a:rPr lang="en-US" altLang="zh-CN" sz="2000" b="1" dirty="0"/>
              <a:t>     2.《</a:t>
            </a:r>
            <a:r>
              <a:rPr lang="zh-CN" altLang="en-US" sz="2000" b="1" dirty="0"/>
              <a:t>甘肃省省级党政机关会议费管理办法</a:t>
            </a:r>
            <a:r>
              <a:rPr lang="en-US" altLang="zh-CN" sz="2000" b="1" dirty="0"/>
              <a:t>》</a:t>
            </a:r>
            <a:r>
              <a:rPr lang="zh-CN" altLang="en-US" sz="2000" b="1" dirty="0"/>
              <a:t>（甘办发</a:t>
            </a:r>
            <a:r>
              <a:rPr lang="en-US" altLang="zh-CN" sz="2000" b="1" dirty="0"/>
              <a:t>〔2014〕57</a:t>
            </a:r>
            <a:r>
              <a:rPr lang="zh-CN" altLang="en-US" sz="2000" b="1" dirty="0"/>
              <a:t>号）</a:t>
            </a:r>
            <a:br>
              <a:rPr lang="zh-CN" altLang="en-US" sz="2000" b="1" dirty="0"/>
            </a:br>
            <a:r>
              <a:rPr lang="zh-CN" altLang="en-US" sz="2000" b="1" dirty="0"/>
              <a:t>     </a:t>
            </a:r>
            <a:r>
              <a:rPr lang="en-US" altLang="zh-CN" sz="2000" b="1" dirty="0"/>
              <a:t>3.</a:t>
            </a:r>
            <a:r>
              <a:rPr lang="zh-CN" altLang="en-US" sz="2000" b="1" dirty="0"/>
              <a:t> 《关于完善省级财政科研项目资金管理政策的实施意见(试行)》</a:t>
            </a:r>
            <a:r>
              <a:rPr lang="zh-CN" altLang="en-US" sz="2000" b="1" dirty="0">
                <a:sym typeface="+mn-ea"/>
              </a:rPr>
              <a:t>（甘办发</a:t>
            </a:r>
            <a:r>
              <a:rPr lang="en-US" altLang="zh-CN" sz="2000" b="1" dirty="0">
                <a:sym typeface="+mn-ea"/>
              </a:rPr>
              <a:t>〔2017〕5</a:t>
            </a:r>
            <a:r>
              <a:rPr lang="zh-CN" altLang="en-US" sz="2000" b="1" dirty="0">
                <a:sym typeface="+mn-ea"/>
              </a:rPr>
              <a:t>号）</a:t>
            </a:r>
            <a:br>
              <a:rPr lang="zh-CN" altLang="en-US" sz="2000" b="1" dirty="0">
                <a:sym typeface="+mn-ea"/>
              </a:rPr>
            </a:br>
            <a:r>
              <a:rPr lang="en-US" altLang="zh-CN" sz="2000" b="1" dirty="0"/>
              <a:t>     4. 《</a:t>
            </a:r>
            <a:r>
              <a:rPr lang="zh-CN" altLang="en-US" sz="2000" b="1" dirty="0"/>
              <a:t>西北师范大学会议管理规定</a:t>
            </a:r>
            <a:r>
              <a:rPr lang="en-US" altLang="zh-CN" sz="2000" b="1" dirty="0"/>
              <a:t>》</a:t>
            </a:r>
            <a:r>
              <a:rPr lang="zh-CN" altLang="en-US" sz="2000" b="1" dirty="0"/>
              <a:t>  （西师党发</a:t>
            </a:r>
            <a:r>
              <a:rPr lang="en-US" altLang="zh-CN" sz="2000" b="1" dirty="0"/>
              <a:t>〔 2017〕29</a:t>
            </a:r>
            <a:r>
              <a:rPr lang="zh-CN" altLang="en-US" sz="2000" b="1" dirty="0"/>
              <a:t>号）</a:t>
            </a:r>
            <a:br>
              <a:rPr lang="en-US" altLang="zh-CN" sz="2000" b="1" dirty="0"/>
            </a:br>
            <a:r>
              <a:rPr lang="en-US" altLang="zh-CN" sz="2000" b="1" dirty="0"/>
              <a:t>     5.《</a:t>
            </a:r>
            <a:r>
              <a:rPr lang="zh-CN" altLang="en-US" sz="2000" b="1" dirty="0"/>
              <a:t>西北师范大学会议费管理办法（试行）</a:t>
            </a:r>
            <a:r>
              <a:rPr lang="en-US" altLang="zh-CN" sz="2000" b="1" dirty="0"/>
              <a:t>》</a:t>
            </a:r>
            <a:r>
              <a:rPr lang="zh-CN" altLang="en-US" sz="2000" b="1" dirty="0"/>
              <a:t>（西师发</a:t>
            </a:r>
            <a:r>
              <a:rPr lang="en-US" altLang="zh-CN" sz="2000" b="1" dirty="0"/>
              <a:t>〔 2018〕11</a:t>
            </a:r>
            <a:r>
              <a:rPr lang="zh-CN" altLang="en-US" sz="2000" b="1" dirty="0"/>
              <a:t>号）</a:t>
            </a:r>
            <a:br>
              <a:rPr lang="en-US" altLang="zh-CN" sz="2000" b="1" dirty="0"/>
            </a:br>
            <a:r>
              <a:rPr lang="en-US" altLang="zh-CN" sz="2000" b="1" dirty="0"/>
              <a:t>  </a:t>
            </a:r>
            <a:br>
              <a:rPr lang="zh-CN" altLang="zh-CN" sz="2000" dirty="0"/>
            </a:br>
            <a:br>
              <a:rPr lang="zh-CN" altLang="zh-CN" sz="2000" dirty="0"/>
            </a:br>
            <a:br>
              <a:rPr lang="zh-CN" altLang="zh-CN"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7170" name="TextBox 2"/>
          <p:cNvSpPr txBox="1"/>
          <p:nvPr/>
        </p:nvSpPr>
        <p:spPr>
          <a:xfrm>
            <a:off x="1600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会议费报销指南</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r>
              <a:rPr sz="1800" b="1" dirty="0">
                <a:latin typeface="+mn-ea"/>
                <a:ea typeface="+mn-ea"/>
              </a:rPr>
              <a:t>三、投递注意事项</a:t>
            </a:r>
            <a:br>
              <a:rPr sz="1800" b="1" dirty="0">
                <a:latin typeface="+mn-ea"/>
                <a:ea typeface="+mn-ea"/>
              </a:rPr>
            </a:br>
            <a:r>
              <a:rPr sz="1800" b="1" dirty="0">
                <a:latin typeface="+mn-ea"/>
                <a:ea typeface="+mn-ea"/>
              </a:rPr>
              <a:t>1.请在投递前认真阅读我校财务报销审核要点及报销指南相关要求，确保金额准确，签字、盖章及附件齐全。</a:t>
            </a:r>
            <a:br>
              <a:rPr sz="1800" b="1" dirty="0">
                <a:latin typeface="+mn-ea"/>
                <a:ea typeface="+mn-ea"/>
              </a:rPr>
            </a:br>
            <a:r>
              <a:rPr sz="1800" b="1" dirty="0">
                <a:latin typeface="+mn-ea"/>
                <a:ea typeface="+mn-ea"/>
              </a:rPr>
              <a:t>2.目前，网报自助投递机适合相对简单的业务，如日常报销、差旅费报销、酬金业务等。若业务复杂，如大额工程，设备、国际差旅、会议、培训等，建议经办人每日16:30-17:30至财务处报账大厅现场交单。</a:t>
            </a:r>
            <a:br>
              <a:rPr sz="1800" b="1" dirty="0">
                <a:latin typeface="+mn-ea"/>
                <a:ea typeface="+mn-ea"/>
              </a:rPr>
            </a:br>
            <a:r>
              <a:rPr sz="1800" b="1" dirty="0">
                <a:latin typeface="+mn-ea"/>
                <a:ea typeface="+mn-ea"/>
              </a:rPr>
              <a:t>3.从窗口取回的问题预约报销单不要再次投入投递机，请将修改后的单据于次日上午直接返还至退单审核人员。</a:t>
            </a:r>
            <a:br>
              <a:rPr sz="1800" b="1" dirty="0">
                <a:latin typeface="+mn-ea"/>
                <a:ea typeface="+mn-ea"/>
              </a:rPr>
            </a:br>
            <a:r>
              <a:rPr sz="1800" b="1" dirty="0">
                <a:latin typeface="+mn-ea"/>
                <a:ea typeface="+mn-ea"/>
              </a:rPr>
              <a:t>4.一个“报销投递专用袋”限装一份预约报销单，按照“一单一袋、一袋一扫”的原则进行投递，且“报销投递专用袋”重复循环使用，请注意保护。</a:t>
            </a:r>
            <a:br>
              <a:rPr sz="1800" b="1" dirty="0">
                <a:latin typeface="+mn-ea"/>
                <a:ea typeface="+mn-ea"/>
              </a:rPr>
            </a:br>
            <a:r>
              <a:rPr sz="1800" b="1" dirty="0">
                <a:latin typeface="+mn-ea"/>
                <a:ea typeface="+mn-ea"/>
              </a:rPr>
              <a:t>5.预约报销单未扫描成功的不要强行投入（未成功原因可能是单据二维码不完整或已扫描）。</a:t>
            </a:r>
            <a:br>
              <a:rPr sz="1800" b="1" dirty="0">
                <a:latin typeface="+mn-ea"/>
                <a:ea typeface="+mn-ea"/>
              </a:rPr>
            </a:br>
            <a:r>
              <a:rPr sz="1800" b="1" dirty="0">
                <a:latin typeface="+mn-ea"/>
                <a:ea typeface="+mn-ea"/>
              </a:rPr>
              <a:t>6.机器上装有摄像头，不要暴力使用机器或在机身上乱涂乱画。</a:t>
            </a:r>
            <a:endParaRPr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投递式报账</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br>
              <a:rPr lang="zh-CN" altLang="zh-CN" sz="1800" b="1" dirty="0">
                <a:latin typeface="+mn-ea"/>
                <a:ea typeface="+mn-ea"/>
              </a:rPr>
            </a:br>
            <a:endParaRPr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投递式报账</a:t>
            </a:r>
            <a:endParaRPr lang="zh-CN" altLang="en-US" sz="2400" dirty="0">
              <a:solidFill>
                <a:srgbClr val="FF0000"/>
              </a:solidFill>
              <a:latin typeface="黑体" panose="02010609060101010101" pitchFamily="49" charset="-122"/>
              <a:ea typeface="黑体" panose="02010609060101010101" pitchFamily="49" charset="-122"/>
            </a:endParaRPr>
          </a:p>
        </p:txBody>
      </p:sp>
      <p:pic>
        <p:nvPicPr>
          <p:cNvPr id="2" name="图片 -2147482610" descr="IMG_256"/>
          <p:cNvPicPr>
            <a:picLocks noChangeAspect="1"/>
          </p:cNvPicPr>
          <p:nvPr/>
        </p:nvPicPr>
        <p:blipFill>
          <a:blip r:embed="rId1"/>
          <a:stretch>
            <a:fillRect/>
          </a:stretch>
        </p:blipFill>
        <p:spPr>
          <a:xfrm>
            <a:off x="1295400" y="1519873"/>
            <a:ext cx="2280920" cy="4603115"/>
          </a:xfrm>
          <a:prstGeom prst="rect">
            <a:avLst/>
          </a:prstGeom>
          <a:noFill/>
          <a:ln w="9525">
            <a:noFill/>
          </a:ln>
        </p:spPr>
      </p:pic>
      <p:pic>
        <p:nvPicPr>
          <p:cNvPr id="3" name="图片 5"/>
          <p:cNvPicPr>
            <a:picLocks noChangeAspect="1"/>
          </p:cNvPicPr>
          <p:nvPr/>
        </p:nvPicPr>
        <p:blipFill>
          <a:blip r:embed="rId2"/>
          <a:stretch>
            <a:fillRect/>
          </a:stretch>
        </p:blipFill>
        <p:spPr>
          <a:xfrm>
            <a:off x="5097780" y="1528445"/>
            <a:ext cx="2462530" cy="4594860"/>
          </a:xfrm>
          <a:prstGeom prst="rect">
            <a:avLst/>
          </a:prstGeom>
          <a:noFill/>
          <a:ln w="9525">
            <a:noFill/>
          </a:ln>
        </p:spPr>
      </p:pic>
    </p:spTree>
  </p:cSld>
  <p:clrMapOvr>
    <a:masterClrMapping/>
  </p:clrMapOvr>
  <p:transition>
    <p:pull/>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br>
              <a:rPr lang="zh-CN" altLang="zh-CN" sz="1800" b="1" dirty="0">
                <a:latin typeface="+mn-ea"/>
                <a:ea typeface="+mn-ea"/>
              </a:rPr>
            </a:br>
            <a:endParaRPr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投递式报账</a:t>
            </a:r>
            <a:endParaRPr lang="zh-CN" altLang="en-US" sz="2400" dirty="0">
              <a:solidFill>
                <a:srgbClr val="FF0000"/>
              </a:solidFill>
              <a:latin typeface="黑体" panose="02010609060101010101" pitchFamily="49" charset="-122"/>
              <a:ea typeface="黑体" panose="02010609060101010101" pitchFamily="49" charset="-122"/>
            </a:endParaRPr>
          </a:p>
        </p:txBody>
      </p:sp>
      <p:pic>
        <p:nvPicPr>
          <p:cNvPr id="2" name="图片 6"/>
          <p:cNvPicPr>
            <a:picLocks noChangeAspect="1"/>
          </p:cNvPicPr>
          <p:nvPr/>
        </p:nvPicPr>
        <p:blipFill>
          <a:blip r:embed="rId1"/>
          <a:stretch>
            <a:fillRect/>
          </a:stretch>
        </p:blipFill>
        <p:spPr>
          <a:xfrm>
            <a:off x="1234440" y="1589723"/>
            <a:ext cx="2438400" cy="4580255"/>
          </a:xfrm>
          <a:prstGeom prst="rect">
            <a:avLst/>
          </a:prstGeom>
          <a:noFill/>
          <a:ln w="9525">
            <a:noFill/>
          </a:ln>
        </p:spPr>
      </p:pic>
      <p:pic>
        <p:nvPicPr>
          <p:cNvPr id="3" name="图片 10"/>
          <p:cNvPicPr>
            <a:picLocks noChangeAspect="1"/>
          </p:cNvPicPr>
          <p:nvPr/>
        </p:nvPicPr>
        <p:blipFill>
          <a:blip r:embed="rId2"/>
          <a:stretch>
            <a:fillRect/>
          </a:stretch>
        </p:blipFill>
        <p:spPr>
          <a:xfrm>
            <a:off x="5101590" y="1396365"/>
            <a:ext cx="2743200" cy="4678680"/>
          </a:xfrm>
          <a:prstGeom prst="rect">
            <a:avLst/>
          </a:prstGeom>
          <a:noFill/>
          <a:ln w="9525">
            <a:noFill/>
          </a:ln>
        </p:spPr>
      </p:pic>
    </p:spTree>
  </p:cSld>
  <p:clrMapOvr>
    <a:masterClrMapping/>
  </p:clrMapOvr>
  <p:transition>
    <p:pull/>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862330" y="1222375"/>
            <a:ext cx="8128000" cy="4648200"/>
          </a:xfrm>
        </p:spPr>
        <p:txBody>
          <a:bodyPr wrap="square" lIns="91440" tIns="45720" rIns="91440" bIns="45720" anchor="t"/>
          <a:lstStyle>
            <a:lvl1pPr lvl="0">
              <a:defRPr/>
            </a:lvl1pPr>
          </a:lstStyle>
          <a:p>
            <a:pPr lvl="0" algn="l" latinLnBrk="0">
              <a:lnSpc>
                <a:spcPts val="3300"/>
              </a:lnSpc>
            </a:pPr>
            <a:r>
              <a:rPr lang="zh-CN" altLang="zh-CN" sz="1800" b="1" dirty="0">
                <a:latin typeface="+mn-ea"/>
                <a:ea typeface="+mn-ea"/>
              </a:rPr>
              <a:t> </a:t>
            </a:r>
            <a:br>
              <a:rPr lang="zh-CN" altLang="zh-CN" sz="1800" b="1" dirty="0">
                <a:latin typeface="+mn-ea"/>
                <a:ea typeface="+mn-ea"/>
              </a:rPr>
            </a:br>
            <a:r>
              <a:rPr lang="zh-CN" altLang="en-US" sz="1800" b="1" dirty="0">
                <a:latin typeface="+mn-ea"/>
                <a:ea typeface="+mn-ea"/>
              </a:rPr>
              <a:t>一、注意日常审批细节</a:t>
            </a:r>
            <a:br>
              <a:rPr lang="zh-CN" altLang="en-US" sz="1800" b="1" dirty="0">
                <a:latin typeface="+mn-ea"/>
                <a:ea typeface="+mn-ea"/>
              </a:rPr>
            </a:br>
            <a:r>
              <a:rPr lang="zh-CN" altLang="en-US" sz="1800" b="1" dirty="0">
                <a:latin typeface="+mn-ea"/>
                <a:ea typeface="+mn-ea"/>
              </a:rPr>
              <a:t>  公务接待审批时间，差旅细节审批，采购审批，合同</a:t>
            </a:r>
            <a:br>
              <a:rPr lang="zh-CN" altLang="en-US" sz="1800" b="1" dirty="0">
                <a:latin typeface="+mn-ea"/>
                <a:ea typeface="+mn-ea"/>
              </a:rPr>
            </a:br>
            <a:r>
              <a:rPr lang="zh-CN" altLang="en-US" sz="1800" b="1" dirty="0">
                <a:latin typeface="+mn-ea"/>
                <a:ea typeface="+mn-ea"/>
              </a:rPr>
              <a:t>二、过程管理资料完整</a:t>
            </a:r>
            <a:br>
              <a:rPr lang="zh-CN" altLang="en-US" sz="1800" b="1" dirty="0">
                <a:latin typeface="+mn-ea"/>
                <a:ea typeface="+mn-ea"/>
              </a:rPr>
            </a:br>
            <a:r>
              <a:rPr lang="zh-CN" altLang="en-US" sz="1800" b="1" dirty="0">
                <a:latin typeface="+mn-ea"/>
                <a:ea typeface="+mn-ea"/>
              </a:rPr>
              <a:t>  制度建设、集体决策、低值易耗品管理</a:t>
            </a:r>
            <a:br>
              <a:rPr lang="zh-CN" altLang="en-US" sz="1800" b="1" dirty="0">
                <a:latin typeface="+mn-ea"/>
                <a:ea typeface="+mn-ea"/>
              </a:rPr>
            </a:br>
            <a:r>
              <a:rPr lang="zh-CN" altLang="en-US" sz="1800" b="1" dirty="0">
                <a:latin typeface="+mn-ea"/>
                <a:ea typeface="+mn-ea"/>
              </a:rPr>
              <a:t>三、小金库是红线</a:t>
            </a:r>
            <a:br>
              <a:rPr lang="zh-CN" altLang="en-US" sz="1800" b="1" dirty="0">
                <a:latin typeface="+mn-ea"/>
                <a:ea typeface="+mn-ea"/>
              </a:rPr>
            </a:br>
            <a:r>
              <a:rPr lang="zh-CN" altLang="en-US" sz="1800" b="1" dirty="0">
                <a:latin typeface="+mn-ea"/>
                <a:ea typeface="+mn-ea"/>
              </a:rPr>
              <a:t>  判断标准：是否列入单位依法建立的账簿</a:t>
            </a:r>
            <a:br>
              <a:rPr lang="zh-CN" altLang="en-US" sz="1800" b="1" dirty="0">
                <a:latin typeface="+mn-ea"/>
                <a:ea typeface="+mn-ea"/>
              </a:rPr>
            </a:br>
            <a:r>
              <a:rPr lang="zh-CN" altLang="en-US" sz="1800" b="1" dirty="0">
                <a:latin typeface="+mn-ea"/>
                <a:ea typeface="+mn-ea"/>
              </a:rPr>
              <a:t>四、及时向老师推送财务信息（特别是科研人员）</a:t>
            </a:r>
            <a:br>
              <a:rPr lang="zh-CN" altLang="en-US" sz="1800" b="1" dirty="0">
                <a:latin typeface="+mn-ea"/>
                <a:ea typeface="+mn-ea"/>
              </a:rPr>
            </a:br>
            <a:r>
              <a:rPr lang="zh-CN" altLang="en-US" sz="1800" b="1" dirty="0">
                <a:latin typeface="+mn-ea"/>
                <a:ea typeface="+mn-ea"/>
              </a:rPr>
              <a:t>五、报账员队伍的建设</a:t>
            </a:r>
            <a:endParaRPr lang="zh-CN" altLang="en-US" sz="1800" b="1" dirty="0">
              <a:latin typeface="+mn-ea"/>
              <a:ea typeface="+mn-ea"/>
            </a:endParaRPr>
          </a:p>
        </p:txBody>
      </p:sp>
      <p:sp>
        <p:nvSpPr>
          <p:cNvPr id="11266" name="TextBox 2"/>
          <p:cNvSpPr txBox="1"/>
          <p:nvPr/>
        </p:nvSpPr>
        <p:spPr>
          <a:xfrm>
            <a:off x="1600200" y="304800"/>
            <a:ext cx="5029200" cy="46037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从审计问题看财务日常管理要点</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1371600"/>
            <a:ext cx="9144000" cy="3657600"/>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lang="en-US" altLang="zh-CN" sz="4000" dirty="0" smtClean="0">
                <a:solidFill>
                  <a:srgbClr val="000099"/>
                </a:solidFill>
                <a:latin typeface="黑体" panose="02010609060101010101" pitchFamily="49" charset="-122"/>
                <a:ea typeface="黑体" panose="02010609060101010101" pitchFamily="49" charset="-122"/>
                <a:sym typeface="+mn-ea"/>
              </a:rPr>
              <a:t>     </a:t>
            </a:r>
            <a:r>
              <a:rPr lang="zh-CN" altLang="en-US" sz="4000" dirty="0" smtClean="0">
                <a:solidFill>
                  <a:srgbClr val="000099"/>
                </a:solidFill>
                <a:latin typeface="黑体" panose="02010609060101010101" pitchFamily="49" charset="-122"/>
                <a:ea typeface="黑体" panose="02010609060101010101" pitchFamily="49" charset="-122"/>
                <a:sym typeface="+mn-ea"/>
              </a:rPr>
              <a:t>获取财务信息几个途径</a:t>
            </a:r>
            <a:br>
              <a:rPr lang="zh-CN" altLang="en-US" sz="4000" dirty="0">
                <a:solidFill>
                  <a:srgbClr val="FF0000"/>
                </a:solidFill>
                <a:latin typeface="黑体" panose="02010609060101010101" pitchFamily="49" charset="-122"/>
              </a:rPr>
            </a:br>
            <a:br>
              <a:rPr lang="zh-CN" altLang="en-US" sz="4000" b="1" smtClean="0">
                <a:solidFill>
                  <a:srgbClr val="000000"/>
                </a:solidFill>
                <a:latin typeface="楷体_GB2312" charset="0"/>
                <a:ea typeface="楷体_GB2312" charset="0"/>
                <a:cs typeface="+mn-ea"/>
                <a:sym typeface="+mn-ea"/>
              </a:rPr>
            </a:br>
            <a:r>
              <a:rPr lang="zh-CN" altLang="en-US" sz="4000" b="1" smtClean="0">
                <a:solidFill>
                  <a:srgbClr val="000000"/>
                </a:solidFill>
                <a:latin typeface="楷体_GB2312" charset="0"/>
                <a:ea typeface="楷体_GB2312" charset="0"/>
                <a:cs typeface="+mn-ea"/>
                <a:sym typeface="+mn-ea"/>
              </a:rPr>
              <a:t>     </a:t>
            </a:r>
            <a:r>
              <a:rPr lang="zh-CN" altLang="en-US" sz="2800" b="1" smtClean="0">
                <a:solidFill>
                  <a:srgbClr val="000000"/>
                </a:solidFill>
                <a:latin typeface="楷体_GB2312" charset="0"/>
                <a:ea typeface="楷体_GB2312" charset="0"/>
                <a:cs typeface="+mn-ea"/>
                <a:sym typeface="+mn-ea"/>
              </a:rPr>
              <a:t>财务处网站</a:t>
            </a:r>
            <a:br>
              <a:rPr lang="zh-CN" altLang="en-US" sz="2800" b="1" smtClean="0">
                <a:solidFill>
                  <a:srgbClr val="000000"/>
                </a:solidFill>
                <a:latin typeface="楷体_GB2312" charset="0"/>
                <a:ea typeface="楷体_GB2312" charset="0"/>
                <a:cs typeface="+mn-ea"/>
                <a:sym typeface="+mn-ea"/>
              </a:rPr>
            </a:br>
            <a:r>
              <a:rPr lang="zh-CN" altLang="en-US" sz="2800" b="1" smtClean="0">
                <a:solidFill>
                  <a:srgbClr val="000000"/>
                </a:solidFill>
                <a:latin typeface="楷体_GB2312" charset="0"/>
                <a:ea typeface="楷体_GB2312" charset="0"/>
                <a:cs typeface="+mn-ea"/>
                <a:sym typeface="+mn-ea"/>
              </a:rPr>
              <a:t>       财务处微信平台</a:t>
            </a:r>
            <a:br>
              <a:rPr lang="en-US" altLang="zh-CN" sz="2800" b="1" noProof="1" smtClean="0">
                <a:latin typeface="楷体_GB2312" charset="0"/>
                <a:ea typeface="楷体_GB2312" charset="0"/>
              </a:rPr>
            </a:br>
            <a:r>
              <a:rPr lang="zh-CN" altLang="en-US" sz="2800" b="1" smtClean="0">
                <a:solidFill>
                  <a:srgbClr val="000000"/>
                </a:solidFill>
                <a:latin typeface="楷体_GB2312" charset="0"/>
                <a:ea typeface="楷体_GB2312" charset="0"/>
                <a:cs typeface="+mn-ea"/>
                <a:sym typeface="+mn-ea"/>
              </a:rPr>
              <a:t>       财务处</a:t>
            </a:r>
            <a:r>
              <a:rPr lang="en-US" altLang="zh-CN" sz="2800" b="1" smtClean="0">
                <a:solidFill>
                  <a:srgbClr val="000000"/>
                </a:solidFill>
                <a:latin typeface="楷体_GB2312" charset="0"/>
                <a:ea typeface="楷体_GB2312" charset="0"/>
                <a:cs typeface="+mn-ea"/>
                <a:sym typeface="+mn-ea"/>
              </a:rPr>
              <a:t>QQ</a:t>
            </a:r>
            <a:r>
              <a:rPr lang="zh-CN" altLang="en-US" sz="2800" b="1" smtClean="0">
                <a:solidFill>
                  <a:srgbClr val="000000"/>
                </a:solidFill>
                <a:latin typeface="楷体_GB2312" charset="0"/>
                <a:ea typeface="楷体_GB2312" charset="0"/>
                <a:cs typeface="+mn-ea"/>
                <a:sym typeface="+mn-ea"/>
              </a:rPr>
              <a:t>服务群</a:t>
            </a:r>
            <a:r>
              <a:rPr lang="en-US" altLang="zh-CN" sz="2800" b="1" smtClean="0">
                <a:solidFill>
                  <a:srgbClr val="000000"/>
                </a:solidFill>
                <a:latin typeface="楷体_GB2312" charset="0"/>
                <a:ea typeface="楷体_GB2312" charset="0"/>
                <a:cs typeface="+mn-ea"/>
                <a:sym typeface="+mn-ea"/>
              </a:rPr>
              <a:t>369842196</a:t>
            </a:r>
            <a:br>
              <a:rPr lang="en-US" altLang="zh-CN" sz="2800" b="1" smtClean="0">
                <a:solidFill>
                  <a:srgbClr val="000000"/>
                </a:solidFill>
                <a:latin typeface="楷体_GB2312" charset="0"/>
                <a:ea typeface="楷体_GB2312" charset="0"/>
                <a:cs typeface="+mn-ea"/>
                <a:sym typeface="+mn-ea"/>
              </a:rPr>
            </a:br>
            <a:r>
              <a:rPr lang="en-US" altLang="zh-CN" sz="2800" b="1" smtClean="0">
                <a:solidFill>
                  <a:srgbClr val="000000"/>
                </a:solidFill>
                <a:latin typeface="楷体_GB2312" charset="0"/>
                <a:ea typeface="楷体_GB2312" charset="0"/>
                <a:cs typeface="+mn-ea"/>
                <a:sym typeface="+mn-ea"/>
              </a:rPr>
              <a:t>       </a:t>
            </a:r>
            <a:r>
              <a:rPr lang="zh-CN" altLang="en-US" sz="2800" b="1" smtClean="0">
                <a:solidFill>
                  <a:srgbClr val="000000"/>
                </a:solidFill>
                <a:latin typeface="楷体_GB2312" charset="0"/>
                <a:ea typeface="楷体_GB2312" charset="0"/>
                <a:cs typeface="+mn-ea"/>
                <a:sym typeface="+mn-ea"/>
              </a:rPr>
              <a:t>财务处</a:t>
            </a:r>
            <a:r>
              <a:rPr lang="en-US" altLang="zh-CN" sz="2800" b="1" smtClean="0">
                <a:solidFill>
                  <a:srgbClr val="000000"/>
                </a:solidFill>
                <a:latin typeface="楷体_GB2312" charset="0"/>
                <a:ea typeface="楷体_GB2312" charset="0"/>
                <a:cs typeface="+mn-ea"/>
                <a:sym typeface="+mn-ea"/>
              </a:rPr>
              <a:t>QQ</a:t>
            </a:r>
            <a:r>
              <a:rPr lang="zh-CN" altLang="en-US" sz="2800" b="1" smtClean="0">
                <a:solidFill>
                  <a:srgbClr val="000000"/>
                </a:solidFill>
                <a:latin typeface="楷体_GB2312" charset="0"/>
                <a:ea typeface="楷体_GB2312" charset="0"/>
                <a:cs typeface="+mn-ea"/>
                <a:sym typeface="+mn-ea"/>
              </a:rPr>
              <a:t>科研财务助理服务群</a:t>
            </a:r>
            <a:r>
              <a:rPr lang="en-US" altLang="zh-CN" sz="2800" b="1" smtClean="0">
                <a:solidFill>
                  <a:srgbClr val="000000"/>
                </a:solidFill>
                <a:latin typeface="楷体_GB2312" charset="0"/>
                <a:ea typeface="楷体_GB2312" charset="0"/>
                <a:cs typeface="+mn-ea"/>
                <a:sym typeface="+mn-ea"/>
              </a:rPr>
              <a:t>550251901</a:t>
            </a:r>
            <a:br>
              <a:rPr lang="en-US" altLang="zh-CN" sz="2800" b="1" smtClean="0">
                <a:solidFill>
                  <a:srgbClr val="000000"/>
                </a:solidFill>
                <a:latin typeface="楷体_GB2312" charset="0"/>
                <a:ea typeface="楷体_GB2312" charset="0"/>
                <a:cs typeface="+mn-ea"/>
                <a:sym typeface="+mn-ea"/>
              </a:rPr>
            </a:br>
            <a:endParaRPr kumimoji="0" lang="zh-CN" altLang="en-US" sz="2800" b="1" i="0" u="none" strike="noStrike" kern="0" cap="none" spc="0" normalizeH="0" baseline="0" noProof="0" dirty="0" smtClean="0">
              <a:ln>
                <a:noFill/>
              </a:ln>
              <a:solidFill>
                <a:schemeClr val="tx2"/>
              </a:solidFill>
              <a:effectLst/>
              <a:uLnTx/>
              <a:uFillTx/>
              <a:latin typeface="+mj-ea"/>
              <a:ea typeface="+mj-ea"/>
              <a:cs typeface="+mj-cs"/>
            </a:endParaRPr>
          </a:p>
        </p:txBody>
      </p:sp>
    </p:spTree>
  </p:cSld>
  <p:clrMapOvr>
    <a:masterClrMapping/>
  </p:clrMapOvr>
  <p:transition>
    <p:pull/>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1371600"/>
            <a:ext cx="9144000" cy="3657600"/>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4000" dirty="0" smtClean="0">
                <a:solidFill>
                  <a:srgbClr val="C00000"/>
                </a:solidFill>
                <a:latin typeface="方正小标宋简体" panose="02010601030101010101" pitchFamily="2" charset="-122"/>
                <a:ea typeface="方正小标宋简体" panose="02010601030101010101" pitchFamily="2" charset="-122"/>
                <a:cs typeface="+mn-ea"/>
                <a:sym typeface="+mn-ea"/>
              </a:rPr>
              <a:t>谢谢大家！</a:t>
            </a:r>
            <a:endParaRPr kumimoji="0" lang="zh-CN" altLang="en-US" sz="2800" b="1" i="0" u="none" strike="noStrike" kern="0" cap="none" spc="0" normalizeH="0" baseline="0" noProof="0" dirty="0" smtClean="0">
              <a:ln>
                <a:noFill/>
              </a:ln>
              <a:solidFill>
                <a:schemeClr val="tx2"/>
              </a:solidFill>
              <a:effectLst/>
              <a:uLnTx/>
              <a:uFillTx/>
              <a:latin typeface="+mj-ea"/>
              <a:ea typeface="+mj-ea"/>
              <a:cs typeface="+mj-cs"/>
            </a:endParaRPr>
          </a:p>
        </p:txBody>
      </p:sp>
    </p:spTree>
  </p:cSld>
  <p:clrMapOvr>
    <a:masterClrMapping/>
  </p:clrMapOvr>
  <p:transition>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76238" y="1176338"/>
            <a:ext cx="8458200" cy="1292225"/>
          </a:xfrm>
          <a:prstGeom prst="rect">
            <a:avLst/>
          </a:prstGeom>
        </p:spPr>
        <p:txBody>
          <a:bodyPr>
            <a:spAutoFit/>
          </a:bodyPr>
          <a:lstStyle/>
          <a:p>
            <a:pPr marL="0" marR="0" lvl="0" indent="0" algn="l" defTabSz="914400" rtl="0" eaLnBrk="1" fontAlgn="base" latinLnBrk="0" hangingPunct="1">
              <a:lnSpc>
                <a:spcPct val="130000"/>
              </a:lnSpc>
              <a:spcBef>
                <a:spcPct val="20000"/>
              </a:spcBef>
              <a:spcAft>
                <a:spcPct val="0"/>
              </a:spcAft>
              <a:buClrTx/>
              <a:buSzTx/>
              <a:buFontTx/>
              <a:buNone/>
              <a:defRPr/>
            </a:pPr>
            <a:r>
              <a:rPr kumimoji="0" lang="zh-CN" altLang="en-US" sz="2000" b="1" i="0" u="none" strike="noStrike" kern="1200" cap="none" spc="0" normalizeH="0" baseline="0" noProof="0" dirty="0">
                <a:ln>
                  <a:noFill/>
                </a:ln>
                <a:solidFill>
                  <a:srgbClr val="00B0F0"/>
                </a:solidFill>
                <a:effectLst/>
                <a:uLnTx/>
                <a:uFillTx/>
                <a:latin typeface="+mj-ea"/>
                <a:ea typeface="+mj-ea"/>
                <a:cs typeface="+mn-cs"/>
              </a:rPr>
              <a:t>二</a:t>
            </a:r>
            <a:r>
              <a:rPr kumimoji="0" lang="zh-CN" altLang="zh-CN" sz="2000" b="1" i="0" u="none" strike="noStrike" kern="1200" cap="none" spc="0" normalizeH="0" baseline="0" noProof="0" dirty="0">
                <a:ln>
                  <a:noFill/>
                </a:ln>
                <a:solidFill>
                  <a:srgbClr val="00B0F0"/>
                </a:solidFill>
                <a:effectLst/>
                <a:uLnTx/>
                <a:uFillTx/>
                <a:latin typeface="+mj-ea"/>
                <a:ea typeface="+mj-ea"/>
                <a:cs typeface="+mn-cs"/>
              </a:rPr>
              <a:t>、会议分类</a:t>
            </a:r>
            <a:br>
              <a:rPr kumimoji="0" lang="zh-CN" altLang="zh-CN" sz="2000" b="1" i="0" u="none" strike="noStrike" kern="1200" cap="none" spc="0" normalizeH="0" baseline="0" noProof="0" dirty="0">
                <a:ln>
                  <a:noFill/>
                </a:ln>
                <a:solidFill>
                  <a:schemeClr val="tx1"/>
                </a:solidFill>
                <a:effectLst/>
                <a:uLnTx/>
                <a:uFillTx/>
                <a:latin typeface="+mj-ea"/>
                <a:ea typeface="+mj-ea"/>
                <a:cs typeface="+mn-cs"/>
              </a:rPr>
            </a:br>
            <a:r>
              <a:rPr kumimoji="0" lang="en-US" altLang="zh-CN" sz="2000" b="1" i="0" u="none" strike="noStrike" kern="1200" cap="none" spc="0" normalizeH="0" baseline="0" noProof="0" dirty="0">
                <a:ln>
                  <a:noFill/>
                </a:ln>
                <a:solidFill>
                  <a:schemeClr val="tx1"/>
                </a:solidFill>
                <a:effectLst/>
                <a:uLnTx/>
                <a:uFillTx/>
                <a:latin typeface="+mj-ea"/>
                <a:ea typeface="+mj-ea"/>
                <a:cs typeface="+mn-cs"/>
              </a:rPr>
              <a:t>      </a:t>
            </a:r>
            <a:r>
              <a:rPr kumimoji="0" lang="zh-CN" altLang="en-US" sz="2000" b="1" i="0" u="none" strike="noStrike" kern="1200" cap="none" spc="0" normalizeH="0" baseline="0" noProof="0" dirty="0">
                <a:ln>
                  <a:noFill/>
                </a:ln>
                <a:solidFill>
                  <a:schemeClr val="tx1"/>
                </a:solidFill>
                <a:effectLst/>
                <a:uLnTx/>
                <a:uFillTx/>
                <a:latin typeface="+mj-ea"/>
                <a:ea typeface="+mj-ea"/>
                <a:cs typeface="+mn-cs"/>
              </a:rPr>
              <a:t>依据</a:t>
            </a:r>
            <a:r>
              <a:rPr kumimoji="0" lang="en-US" altLang="zh-CN" sz="2000" b="1" i="0" u="none" strike="noStrike" kern="1200" cap="none" spc="0" normalizeH="0" baseline="0" noProof="0" dirty="0">
                <a:ln>
                  <a:noFill/>
                </a:ln>
                <a:solidFill>
                  <a:schemeClr val="tx1"/>
                </a:solidFill>
                <a:effectLst/>
                <a:uLnTx/>
                <a:uFillTx/>
                <a:latin typeface="+mj-ea"/>
                <a:ea typeface="+mj-ea"/>
                <a:cs typeface="+mn-cs"/>
              </a:rPr>
              <a:t>《</a:t>
            </a:r>
            <a:r>
              <a:rPr kumimoji="0" lang="zh-CN" altLang="en-US" sz="2000" b="1" i="0" u="none" strike="noStrike" kern="1200" cap="none" spc="0" normalizeH="0" baseline="0" noProof="0" dirty="0">
                <a:ln>
                  <a:noFill/>
                </a:ln>
                <a:solidFill>
                  <a:schemeClr val="tx1"/>
                </a:solidFill>
                <a:effectLst/>
                <a:uLnTx/>
                <a:uFillTx/>
                <a:latin typeface="+mj-ea"/>
                <a:ea typeface="+mj-ea"/>
                <a:cs typeface="+mn-cs"/>
              </a:rPr>
              <a:t>西北师范大学会议费管理办法</a:t>
            </a:r>
            <a:r>
              <a:rPr kumimoji="0" lang="en-US" altLang="zh-CN" sz="2000" b="1" i="0" u="none" strike="noStrike" kern="1200" cap="none" spc="0" normalizeH="0" baseline="0" noProof="0" dirty="0">
                <a:ln>
                  <a:noFill/>
                </a:ln>
                <a:solidFill>
                  <a:schemeClr val="tx1"/>
                </a:solidFill>
                <a:effectLst/>
                <a:uLnTx/>
                <a:uFillTx/>
                <a:latin typeface="+mj-ea"/>
                <a:ea typeface="+mj-ea"/>
                <a:cs typeface="+mn-cs"/>
              </a:rPr>
              <a:t>》</a:t>
            </a:r>
            <a:r>
              <a:rPr kumimoji="0" lang="zh-CN" altLang="en-US" sz="2000" b="1" i="0" u="none" strike="noStrike" kern="1200" cap="none" spc="0" normalizeH="0" baseline="0" noProof="0" dirty="0">
                <a:ln>
                  <a:noFill/>
                </a:ln>
                <a:solidFill>
                  <a:schemeClr val="tx1"/>
                </a:solidFill>
                <a:effectLst/>
                <a:uLnTx/>
                <a:uFillTx/>
                <a:latin typeface="+mj-ea"/>
                <a:ea typeface="+mj-ea"/>
                <a:cs typeface="+mn-cs"/>
              </a:rPr>
              <a:t>，会议实行分类管理，根据会议内容和性质分为：业务类会议和管理类会议。</a:t>
            </a:r>
            <a:endParaRPr kumimoji="0" lang="zh-CN" altLang="en-US" sz="2000" b="1" i="0" u="none" strike="noStrike" kern="1200" cap="none" spc="0" normalizeH="0" baseline="0" noProof="0" dirty="0">
              <a:ln>
                <a:noFill/>
              </a:ln>
              <a:solidFill>
                <a:schemeClr val="tx1"/>
              </a:solidFill>
              <a:effectLst/>
              <a:uLnTx/>
              <a:uFillTx/>
              <a:latin typeface="+mj-ea"/>
              <a:ea typeface="+mj-ea"/>
              <a:cs typeface="+mn-cs"/>
            </a:endParaRPr>
          </a:p>
        </p:txBody>
      </p:sp>
      <p:graphicFrame>
        <p:nvGraphicFramePr>
          <p:cNvPr id="3" name="表格 2"/>
          <p:cNvGraphicFramePr>
            <a:graphicFrameLocks noGrp="1"/>
          </p:cNvGraphicFramePr>
          <p:nvPr/>
        </p:nvGraphicFramePr>
        <p:xfrm>
          <a:off x="457200" y="2540000"/>
          <a:ext cx="8319770" cy="2947035"/>
        </p:xfrm>
        <a:graphic>
          <a:graphicData uri="http://schemas.openxmlformats.org/drawingml/2006/table">
            <a:tbl>
              <a:tblPr firstRow="1" bandRow="1">
                <a:tableStyleId>{5C22544A-7EE6-4342-B048-85BDC9FD1C3A}</a:tableStyleId>
              </a:tblPr>
              <a:tblGrid>
                <a:gridCol w="1647190"/>
                <a:gridCol w="4544695"/>
                <a:gridCol w="2127885"/>
              </a:tblGrid>
              <a:tr h="779145">
                <a:tc>
                  <a:txBody>
                    <a:bodyPr/>
                    <a:lstStyle/>
                    <a:p>
                      <a:pPr algn="ctr"/>
                      <a:r>
                        <a:rPr lang="zh-CN" altLang="en-US" sz="1800" b="1" baseline="0" dirty="0" smtClean="0">
                          <a:solidFill>
                            <a:schemeClr val="tx1"/>
                          </a:solidFill>
                        </a:rPr>
                        <a:t>会议类型</a:t>
                      </a:r>
                      <a:endParaRPr lang="zh-CN" altLang="en-US" sz="1800" b="1" baseline="0" dirty="0" smtClean="0">
                        <a:solidFill>
                          <a:schemeClr val="tx1"/>
                        </a:solidFill>
                      </a:endParaRPr>
                    </a:p>
                  </a:txBody>
                  <a:tcPr marT="45725" marB="45725" anchor="ctr"/>
                </a:tc>
                <a:tc>
                  <a:txBody>
                    <a:bodyPr/>
                    <a:lstStyle/>
                    <a:p>
                      <a:pPr algn="ctr"/>
                      <a:r>
                        <a:rPr lang="zh-CN" altLang="en-US" sz="1800" b="1" baseline="0" dirty="0">
                          <a:solidFill>
                            <a:schemeClr val="tx1"/>
                          </a:solidFill>
                        </a:rPr>
                        <a:t>内容</a:t>
                      </a:r>
                      <a:endParaRPr lang="zh-CN" altLang="en-US" sz="1800" b="1" baseline="0" dirty="0">
                        <a:solidFill>
                          <a:schemeClr val="tx1"/>
                        </a:solidFill>
                      </a:endParaRPr>
                    </a:p>
                  </a:txBody>
                  <a:tcPr marT="45725" marB="45725" anchor="ctr"/>
                </a:tc>
                <a:tc>
                  <a:txBody>
                    <a:bodyPr/>
                    <a:lstStyle/>
                    <a:p>
                      <a:pPr algn="ctr">
                        <a:buNone/>
                      </a:pPr>
                      <a:r>
                        <a:rPr lang="zh-CN" altLang="en-US" sz="1800" b="1" baseline="0" dirty="0">
                          <a:solidFill>
                            <a:schemeClr val="tx1"/>
                          </a:solidFill>
                        </a:rPr>
                        <a:t>备注</a:t>
                      </a:r>
                      <a:endParaRPr lang="zh-CN" altLang="en-US" sz="1800" b="1" baseline="0" dirty="0">
                        <a:solidFill>
                          <a:schemeClr val="tx1"/>
                        </a:solidFill>
                      </a:endParaRPr>
                    </a:p>
                  </a:txBody>
                  <a:tcPr marT="45725" marB="45725" anchor="ctr"/>
                </a:tc>
              </a:tr>
              <a:tr h="999490">
                <a:tc>
                  <a:txBody>
                    <a:bodyPr/>
                    <a:lstStyle/>
                    <a:p>
                      <a:pPr marL="0" marR="0" indent="0" algn="ctr" defTabSz="914400" rtl="0" fontAlgn="auto">
                        <a:lnSpc>
                          <a:spcPct val="100000"/>
                        </a:lnSpc>
                        <a:spcBef>
                          <a:spcPts val="0"/>
                        </a:spcBef>
                        <a:spcAft>
                          <a:spcPts val="0"/>
                        </a:spcAft>
                        <a:buClrTx/>
                        <a:buSzTx/>
                        <a:buFontTx/>
                        <a:buNone/>
                        <a:defRPr/>
                      </a:pPr>
                      <a:endParaRPr lang="en-US" altLang="zh-CN" sz="1800" b="1" dirty="0" smtClean="0"/>
                    </a:p>
                    <a:p>
                      <a:pPr marL="0" marR="0" indent="0" algn="ctr" defTabSz="914400" rtl="0" fontAlgn="auto">
                        <a:lnSpc>
                          <a:spcPct val="100000"/>
                        </a:lnSpc>
                        <a:spcBef>
                          <a:spcPts val="0"/>
                        </a:spcBef>
                        <a:spcAft>
                          <a:spcPts val="0"/>
                        </a:spcAft>
                        <a:buClrTx/>
                        <a:buSzTx/>
                        <a:buFontTx/>
                        <a:buNone/>
                        <a:defRPr/>
                      </a:pPr>
                      <a:r>
                        <a:rPr lang="zh-CN" altLang="en-US" sz="1800" b="1" dirty="0" smtClean="0"/>
                        <a:t>业务类会议</a:t>
                      </a:r>
                      <a:endParaRPr lang="zh-CN" altLang="en-US" sz="1800" b="1" dirty="0"/>
                    </a:p>
                  </a:txBody>
                  <a:tcPr marT="45725" marB="45725"/>
                </a:tc>
                <a:tc>
                  <a:txBody>
                    <a:bodyPr/>
                    <a:lstStyle/>
                    <a:p>
                      <a:pPr algn="l" fontAlgn="auto"/>
                      <a:r>
                        <a:rPr lang="zh-CN" altLang="en-US" sz="1700" b="1" dirty="0"/>
                        <a:t>因教学、科研业务需要举办的业务性会议，包括学术论坛、研讨会、咨询会、论证会、结题与验收会、评审会、答辩会等。</a:t>
                      </a:r>
                      <a:endParaRPr lang="zh-CN" altLang="en-US" sz="1700" b="1" dirty="0"/>
                    </a:p>
                  </a:txBody>
                  <a:tcPr marT="45725" marB="45725" anchor="ctr"/>
                </a:tc>
                <a:tc>
                  <a:txBody>
                    <a:bodyPr/>
                    <a:lstStyle/>
                    <a:p>
                      <a:pPr algn="l" fontAlgn="auto">
                        <a:buNone/>
                      </a:pPr>
                      <a:endParaRPr lang="zh-CN" altLang="en-US" sz="1700" b="1" dirty="0"/>
                    </a:p>
                  </a:txBody>
                  <a:tcPr marT="45725" marB="45725" anchor="ctr"/>
                </a:tc>
              </a:tr>
              <a:tr h="1168400">
                <a:tc>
                  <a:txBody>
                    <a:bodyPr/>
                    <a:lstStyle/>
                    <a:p>
                      <a:pPr algn="ctr"/>
                      <a:r>
                        <a:rPr lang="zh-CN" altLang="en-US" sz="1800" b="1" dirty="0" smtClean="0"/>
                        <a:t>管理类会议</a:t>
                      </a:r>
                      <a:endParaRPr lang="zh-CN" altLang="en-US" sz="1800" b="1" dirty="0" smtClean="0"/>
                    </a:p>
                  </a:txBody>
                  <a:tcPr marT="45725" marB="45725" anchor="ctr"/>
                </a:tc>
                <a:tc>
                  <a:txBody>
                    <a:bodyPr/>
                    <a:lstStyle/>
                    <a:p>
                      <a:pPr algn="l" fontAlgn="auto"/>
                      <a:r>
                        <a:rPr lang="zh-CN" altLang="en-US" sz="1700" b="1" dirty="0"/>
                        <a:t>除业务类会议之外的其他会议，包括学校和各单位召开的工作研讨会、工作布置会议、传达类会议、总结表彰会、座谈会等。</a:t>
                      </a:r>
                      <a:endParaRPr lang="zh-CN" altLang="en-US" sz="1700" b="1" dirty="0"/>
                    </a:p>
                  </a:txBody>
                  <a:tcPr marT="45725" marB="45725" anchor="ctr"/>
                </a:tc>
                <a:tc>
                  <a:txBody>
                    <a:bodyPr/>
                    <a:lstStyle/>
                    <a:p>
                      <a:pPr algn="l" fontAlgn="auto">
                        <a:buNone/>
                      </a:pPr>
                      <a:r>
                        <a:rPr lang="zh-CN" altLang="en-US" sz="1700" b="1" dirty="0"/>
                        <a:t>会期原则不得超过</a:t>
                      </a:r>
                      <a:r>
                        <a:rPr lang="en-US" altLang="zh-CN" sz="1700" b="1" dirty="0"/>
                        <a:t>2</a:t>
                      </a:r>
                      <a:r>
                        <a:rPr lang="zh-CN" altLang="en-US" sz="1700" b="1" dirty="0"/>
                        <a:t>天，其中传达、布置类会议会期不得超过</a:t>
                      </a:r>
                      <a:r>
                        <a:rPr lang="en-US" altLang="zh-CN" sz="1700" b="1" dirty="0"/>
                        <a:t>1</a:t>
                      </a:r>
                      <a:r>
                        <a:rPr lang="zh-CN" altLang="en-US" sz="1700" b="1" dirty="0"/>
                        <a:t>天</a:t>
                      </a:r>
                      <a:endParaRPr lang="zh-CN" altLang="en-US" sz="1700" b="1" dirty="0"/>
                    </a:p>
                  </a:txBody>
                  <a:tcPr marT="45725" marB="45725" anchor="ctr"/>
                </a:tc>
              </a:tr>
            </a:tbl>
          </a:graphicData>
        </a:graphic>
      </p:graphicFrame>
      <p:sp>
        <p:nvSpPr>
          <p:cNvPr id="9236" name="TextBox 2"/>
          <p:cNvSpPr txBox="1"/>
          <p:nvPr/>
        </p:nvSpPr>
        <p:spPr>
          <a:xfrm>
            <a:off x="1600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会议费报销指南</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9237" name="文本框 5"/>
          <p:cNvSpPr txBox="1"/>
          <p:nvPr/>
        </p:nvSpPr>
        <p:spPr>
          <a:xfrm>
            <a:off x="185738" y="5486400"/>
            <a:ext cx="8863012" cy="431800"/>
          </a:xfrm>
          <a:prstGeom prst="rect">
            <a:avLst/>
          </a:prstGeom>
          <a:noFill/>
          <a:ln w="9525">
            <a:noFill/>
          </a:ln>
        </p:spPr>
        <p:txBody>
          <a:bodyPr wrap="square" anchor="t">
            <a:spAutoFit/>
          </a:bodyPr>
          <a:lstStyle/>
          <a:p>
            <a:r>
              <a:rPr lang="zh-CN" altLang="en-US" sz="1700">
                <a:solidFill>
                  <a:srgbClr val="FF0000"/>
                </a:solidFill>
                <a:latin typeface="宋体" panose="02010600030101010101" pitchFamily="2" charset="-122"/>
                <a:ea typeface="宋体" panose="02010600030101010101" pitchFamily="2" charset="-122"/>
              </a:rPr>
              <a:t>注：会议报到和离开时间合计不得超过</a:t>
            </a:r>
            <a:r>
              <a:rPr lang="en-US" altLang="zh-CN" sz="1700">
                <a:solidFill>
                  <a:srgbClr val="FF0000"/>
                </a:solidFill>
                <a:latin typeface="宋体" panose="02010600030101010101" pitchFamily="2" charset="-122"/>
                <a:ea typeface="宋体" panose="02010600030101010101" pitchFamily="2" charset="-122"/>
              </a:rPr>
              <a:t>1</a:t>
            </a:r>
            <a:r>
              <a:rPr lang="zh-CN" altLang="en-US" sz="1700">
                <a:solidFill>
                  <a:srgbClr val="FF0000"/>
                </a:solidFill>
                <a:latin typeface="宋体" panose="02010600030101010101" pitchFamily="2" charset="-122"/>
                <a:ea typeface="宋体" panose="02010600030101010101" pitchFamily="2" charset="-122"/>
              </a:rPr>
              <a:t>天。会议工作人员控制在会议代表人数的</a:t>
            </a:r>
            <a:r>
              <a:rPr lang="en-US" altLang="zh-CN" sz="1700">
                <a:solidFill>
                  <a:srgbClr val="FF0000"/>
                </a:solidFill>
                <a:latin typeface="宋体" panose="02010600030101010101" pitchFamily="2" charset="-122"/>
                <a:ea typeface="宋体" panose="02010600030101010101" pitchFamily="2" charset="-122"/>
              </a:rPr>
              <a:t>10%</a:t>
            </a:r>
            <a:r>
              <a:rPr lang="zh-CN" altLang="en-US" sz="1700">
                <a:solidFill>
                  <a:srgbClr val="FF0000"/>
                </a:solidFill>
                <a:latin typeface="宋体" panose="02010600030101010101" pitchFamily="2" charset="-122"/>
                <a:ea typeface="宋体" panose="02010600030101010101" pitchFamily="2" charset="-122"/>
              </a:rPr>
              <a:t>以内</a:t>
            </a:r>
            <a:endParaRPr lang="zh-CN" altLang="en-US" sz="170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76238" y="1176338"/>
            <a:ext cx="8458200" cy="492125"/>
          </a:xfrm>
          <a:prstGeom prst="rect">
            <a:avLst/>
          </a:prstGeom>
        </p:spPr>
        <p:txBody>
          <a:bodyPr>
            <a:spAutoFit/>
          </a:bodyPr>
          <a:lstStyle/>
          <a:p>
            <a:pPr marL="0" marR="0" lvl="0" indent="0" algn="l" defTabSz="914400" rtl="0" eaLnBrk="1" fontAlgn="base" latinLnBrk="0" hangingPunct="1">
              <a:lnSpc>
                <a:spcPct val="130000"/>
              </a:lnSpc>
              <a:spcBef>
                <a:spcPct val="20000"/>
              </a:spcBef>
              <a:spcAft>
                <a:spcPct val="0"/>
              </a:spcAft>
              <a:buClrTx/>
              <a:buSzTx/>
              <a:buFontTx/>
              <a:buNone/>
              <a:defRPr/>
            </a:pPr>
            <a:r>
              <a:rPr kumimoji="0" lang="zh-CN" altLang="zh-CN" sz="2000" b="1" i="0" u="none" strike="noStrike" kern="1200" cap="none" spc="0" normalizeH="0" baseline="0" noProof="0" dirty="0">
                <a:ln>
                  <a:noFill/>
                </a:ln>
                <a:solidFill>
                  <a:srgbClr val="00B0F0"/>
                </a:solidFill>
                <a:effectLst/>
                <a:uLnTx/>
                <a:uFillTx/>
                <a:latin typeface="+mj-ea"/>
                <a:ea typeface="+mj-ea"/>
                <a:cs typeface="+mn-cs"/>
              </a:rPr>
              <a:t>三、审批要求 </a:t>
            </a:r>
            <a:r>
              <a:rPr kumimoji="0" lang="zh-CN" altLang="zh-CN" sz="2000" b="1" i="0" u="none" strike="noStrike" kern="1200" cap="none" spc="0" normalizeH="0" baseline="0" noProof="0" dirty="0">
                <a:ln>
                  <a:noFill/>
                </a:ln>
                <a:solidFill>
                  <a:schemeClr val="tx1"/>
                </a:solidFill>
                <a:effectLst/>
                <a:uLnTx/>
                <a:uFillTx/>
                <a:latin typeface="+mj-ea"/>
                <a:ea typeface="+mj-ea"/>
                <a:cs typeface="+mn-cs"/>
              </a:rPr>
              <a:t>学校会议实行会议审批制度，各类会议审批程序如下：</a:t>
            </a:r>
            <a:endParaRPr kumimoji="0" lang="zh-CN" altLang="en-US" sz="2000" b="1" i="0" u="none" strike="noStrike" kern="1200" cap="none" spc="0" normalizeH="0" baseline="0" noProof="0" dirty="0">
              <a:ln>
                <a:noFill/>
              </a:ln>
              <a:solidFill>
                <a:schemeClr val="tx1"/>
              </a:solidFill>
              <a:effectLst/>
              <a:uLnTx/>
              <a:uFillTx/>
              <a:latin typeface="+mj-ea"/>
              <a:ea typeface="+mj-ea"/>
              <a:cs typeface="+mn-cs"/>
            </a:endParaRPr>
          </a:p>
        </p:txBody>
      </p:sp>
      <p:sp>
        <p:nvSpPr>
          <p:cNvPr id="10242" name="TextBox 3"/>
          <p:cNvSpPr txBox="1"/>
          <p:nvPr/>
        </p:nvSpPr>
        <p:spPr>
          <a:xfrm>
            <a:off x="571500" y="5248275"/>
            <a:ext cx="8001000" cy="779463"/>
          </a:xfrm>
          <a:prstGeom prst="rect">
            <a:avLst/>
          </a:prstGeom>
          <a:noFill/>
          <a:ln w="9525">
            <a:noFill/>
          </a:ln>
        </p:spPr>
        <p:txBody>
          <a:bodyPr anchor="t">
            <a:spAutoFit/>
          </a:bodyPr>
          <a:lstStyle/>
          <a:p>
            <a:pPr algn="ctr" defTabSz="914400"/>
            <a:r>
              <a:rPr lang="zh-CN" altLang="en-US" sz="1600" dirty="0">
                <a:solidFill>
                  <a:srgbClr val="FF0000"/>
                </a:solidFill>
                <a:latin typeface="宋体" panose="02010600030101010101" pitchFamily="2" charset="-122"/>
                <a:ea typeface="宋体" panose="02010600030101010101" pitchFamily="2" charset="-122"/>
              </a:rPr>
              <a:t>未经批准召开的会议，财务部门不报销会议费用。</a:t>
            </a:r>
            <a:endParaRPr lang="zh-CN" altLang="en-US" sz="1600" dirty="0">
              <a:solidFill>
                <a:srgbClr val="FF0000"/>
              </a:solidFill>
              <a:latin typeface="宋体" panose="02010600030101010101" pitchFamily="2" charset="-122"/>
              <a:ea typeface="宋体" panose="02010600030101010101" pitchFamily="2" charset="-122"/>
            </a:endParaRPr>
          </a:p>
          <a:p>
            <a:pPr algn="ctr" defTabSz="914400"/>
            <a:r>
              <a:rPr lang="zh-CN" altLang="en-US" sz="1600" dirty="0">
                <a:solidFill>
                  <a:srgbClr val="FF0000"/>
                </a:solidFill>
                <a:latin typeface="宋体" panose="02010600030101010101" pitchFamily="2" charset="-122"/>
                <a:ea typeface="宋体" panose="02010600030101010101" pitchFamily="2" charset="-122"/>
              </a:rPr>
              <a:t>会议支出超过审批表预算数的会议，需要重新办理审批手续</a:t>
            </a:r>
            <a:endParaRPr lang="zh-CN" altLang="en-US" sz="1600" dirty="0">
              <a:solidFill>
                <a:srgbClr val="FF0000"/>
              </a:solidFill>
              <a:latin typeface="宋体" panose="02010600030101010101" pitchFamily="2" charset="-122"/>
              <a:ea typeface="宋体" panose="02010600030101010101" pitchFamily="2" charset="-122"/>
            </a:endParaRPr>
          </a:p>
        </p:txBody>
      </p:sp>
      <p:sp>
        <p:nvSpPr>
          <p:cNvPr id="10243" name="TextBox 2"/>
          <p:cNvSpPr txBox="1"/>
          <p:nvPr/>
        </p:nvSpPr>
        <p:spPr>
          <a:xfrm>
            <a:off x="1600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会议费报销指南</a:t>
            </a:r>
            <a:endParaRPr lang="zh-CN" altLang="en-US" sz="2400" dirty="0">
              <a:solidFill>
                <a:srgbClr val="FF0000"/>
              </a:solidFill>
              <a:latin typeface="黑体" panose="02010609060101010101" pitchFamily="49" charset="-122"/>
              <a:ea typeface="黑体" panose="02010609060101010101" pitchFamily="49" charset="-122"/>
            </a:endParaRPr>
          </a:p>
        </p:txBody>
      </p:sp>
      <p:graphicFrame>
        <p:nvGraphicFramePr>
          <p:cNvPr id="5" name="表格 4"/>
          <p:cNvGraphicFramePr/>
          <p:nvPr/>
        </p:nvGraphicFramePr>
        <p:xfrm>
          <a:off x="536575" y="1668463"/>
          <a:ext cx="8298180" cy="3580765"/>
        </p:xfrm>
        <a:graphic>
          <a:graphicData uri="http://schemas.openxmlformats.org/drawingml/2006/table">
            <a:tbl>
              <a:tblPr firstRow="1" bandRow="1">
                <a:tableStyleId>{5C22544A-7EE6-4342-B048-85BDC9FD1C3A}</a:tableStyleId>
              </a:tblPr>
              <a:tblGrid>
                <a:gridCol w="946785"/>
                <a:gridCol w="1659255"/>
                <a:gridCol w="1930400"/>
                <a:gridCol w="2023110"/>
                <a:gridCol w="1738630"/>
              </a:tblGrid>
              <a:tr h="389255">
                <a:tc rowSpan="2" gridSpan="2">
                  <a:txBody>
                    <a:bodyPr/>
                    <a:lstStyle/>
                    <a:p>
                      <a:pPr algn="ctr">
                        <a:buNone/>
                      </a:pPr>
                      <a:r>
                        <a:rPr lang="zh-CN" altLang="en-US" sz="1600" b="1">
                          <a:solidFill>
                            <a:schemeClr val="tx1"/>
                          </a:solidFill>
                        </a:rPr>
                        <a:t>会议类型</a:t>
                      </a:r>
                      <a:endParaRPr lang="zh-CN" altLang="en-US" sz="1600" b="1">
                        <a:solidFill>
                          <a:schemeClr val="tx1"/>
                        </a:solidFill>
                      </a:endParaRPr>
                    </a:p>
                  </a:txBody>
                  <a:tcPr anchor="ctr">
                    <a:solidFill>
                      <a:schemeClr val="accent1"/>
                    </a:solidFill>
                  </a:tcPr>
                </a:tc>
                <a:tc rowSpan="2" hMerge="1">
                  <a:tcPr/>
                </a:tc>
                <a:tc gridSpan="3">
                  <a:txBody>
                    <a:bodyPr/>
                    <a:lstStyle/>
                    <a:p>
                      <a:pPr algn="ctr">
                        <a:buNone/>
                      </a:pPr>
                      <a:r>
                        <a:rPr lang="zh-CN" altLang="en-US" sz="1600" b="1" baseline="0" dirty="0" smtClean="0">
                          <a:solidFill>
                            <a:schemeClr val="tx1"/>
                          </a:solidFill>
                        </a:rPr>
                        <a:t>会议预算</a:t>
                      </a:r>
                      <a:endParaRPr lang="zh-CN" altLang="en-US" sz="1600" b="1" baseline="0" dirty="0" smtClean="0">
                        <a:solidFill>
                          <a:schemeClr val="tx1"/>
                        </a:solidFill>
                      </a:endParaRPr>
                    </a:p>
                  </a:txBody>
                  <a:tcPr marT="45725" marB="45725" anchor="ctr">
                    <a:solidFill>
                      <a:schemeClr val="accent1"/>
                    </a:solidFill>
                  </a:tcPr>
                </a:tc>
                <a:tc hMerge="1">
                  <a:tcPr marT="45725" marB="45725" anchor="ctr"/>
                </a:tc>
                <a:tc hMerge="1">
                  <a:tcPr marT="45725" marB="45725" anchor="ctr"/>
                </a:tc>
              </a:tr>
              <a:tr h="414655">
                <a:tc vMerge="1" gridSpan="2">
                  <a:tcPr anchor="ctr"/>
                </a:tc>
                <a:tc vMerge="1" hMerge="1">
                  <a:tcPr/>
                </a:tc>
                <a:tc>
                  <a:txBody>
                    <a:bodyPr/>
                    <a:lstStyle/>
                    <a:p>
                      <a:pPr algn="ctr"/>
                      <a:r>
                        <a:rPr lang="en-US" altLang="zh-CN" sz="1600" b="1" baseline="0" dirty="0" smtClean="0">
                          <a:solidFill>
                            <a:schemeClr val="tx1"/>
                          </a:solidFill>
                        </a:rPr>
                        <a:t>2</a:t>
                      </a:r>
                      <a:r>
                        <a:rPr lang="zh-CN" altLang="en-US" sz="1600" b="1" baseline="0" dirty="0" smtClean="0">
                          <a:solidFill>
                            <a:schemeClr val="tx1"/>
                          </a:solidFill>
                        </a:rPr>
                        <a:t>万元（含）以内</a:t>
                      </a:r>
                      <a:endParaRPr lang="zh-CN" altLang="en-US" sz="1600" b="1" baseline="0" dirty="0" smtClean="0">
                        <a:solidFill>
                          <a:schemeClr val="tx1"/>
                        </a:solidFill>
                      </a:endParaRPr>
                    </a:p>
                  </a:txBody>
                  <a:tcPr marT="45725" marB="45725" anchor="ctr">
                    <a:solidFill>
                      <a:schemeClr val="accent1"/>
                    </a:solidFill>
                  </a:tcPr>
                </a:tc>
                <a:tc>
                  <a:txBody>
                    <a:bodyPr/>
                    <a:lstStyle/>
                    <a:p>
                      <a:pPr algn="ctr"/>
                      <a:r>
                        <a:rPr lang="en-US" altLang="zh-CN" sz="1600" b="1" baseline="0" dirty="0" smtClean="0">
                          <a:solidFill>
                            <a:schemeClr val="tx1"/>
                          </a:solidFill>
                        </a:rPr>
                        <a:t>2</a:t>
                      </a:r>
                      <a:r>
                        <a:rPr lang="zh-CN" altLang="en-US" sz="1600" b="1" baseline="0" dirty="0" smtClean="0">
                          <a:solidFill>
                            <a:schemeClr val="tx1"/>
                          </a:solidFill>
                        </a:rPr>
                        <a:t>万元</a:t>
                      </a:r>
                      <a:r>
                        <a:rPr lang="en-US" altLang="zh-CN" sz="1600" b="1" baseline="0" dirty="0" smtClean="0">
                          <a:solidFill>
                            <a:schemeClr val="tx1"/>
                          </a:solidFill>
                        </a:rPr>
                        <a:t>-5</a:t>
                      </a:r>
                      <a:r>
                        <a:rPr lang="zh-CN" altLang="en-US" sz="1600" b="1" baseline="0" dirty="0" smtClean="0">
                          <a:solidFill>
                            <a:schemeClr val="tx1"/>
                          </a:solidFill>
                        </a:rPr>
                        <a:t>万元（含）</a:t>
                      </a:r>
                      <a:endParaRPr lang="zh-CN" altLang="en-US" sz="1600" b="1" baseline="0" dirty="0" smtClean="0">
                        <a:solidFill>
                          <a:schemeClr val="tx1"/>
                        </a:solidFill>
                      </a:endParaRPr>
                    </a:p>
                  </a:txBody>
                  <a:tcPr marT="45725" marB="45725" anchor="ctr">
                    <a:solidFill>
                      <a:schemeClr val="accent1"/>
                    </a:solidFill>
                  </a:tcPr>
                </a:tc>
                <a:tc>
                  <a:txBody>
                    <a:bodyPr/>
                    <a:lstStyle/>
                    <a:p>
                      <a:pPr algn="ctr"/>
                      <a:r>
                        <a:rPr lang="en-US" altLang="zh-CN" sz="1600" b="1" baseline="0" dirty="0" smtClean="0">
                          <a:solidFill>
                            <a:schemeClr val="tx1"/>
                          </a:solidFill>
                        </a:rPr>
                        <a:t>5</a:t>
                      </a:r>
                      <a:r>
                        <a:rPr lang="zh-CN" altLang="en-US" sz="1600" b="1" baseline="0" dirty="0" smtClean="0">
                          <a:solidFill>
                            <a:schemeClr val="tx1"/>
                          </a:solidFill>
                        </a:rPr>
                        <a:t>万元以上</a:t>
                      </a:r>
                      <a:endParaRPr lang="zh-CN" altLang="en-US" sz="1600" b="1" baseline="0" dirty="0" smtClean="0">
                        <a:solidFill>
                          <a:schemeClr val="tx1"/>
                        </a:solidFill>
                      </a:endParaRPr>
                    </a:p>
                  </a:txBody>
                  <a:tcPr marT="45725" marB="45725" anchor="ctr">
                    <a:solidFill>
                      <a:schemeClr val="accent1"/>
                    </a:solidFill>
                  </a:tcPr>
                </a:tc>
              </a:tr>
              <a:tr h="944880">
                <a:tc rowSpan="3">
                  <a:txBody>
                    <a:bodyPr/>
                    <a:lstStyle/>
                    <a:p>
                      <a:pPr algn="ctr">
                        <a:buNone/>
                      </a:pPr>
                      <a:r>
                        <a:rPr lang="zh-CN" altLang="en-US" sz="1400" b="1"/>
                        <a:t>业务类</a:t>
                      </a:r>
                      <a:endParaRPr lang="zh-CN" altLang="en-US" sz="1400" b="1"/>
                    </a:p>
                  </a:txBody>
                  <a:tcPr anchor="ctr">
                    <a:solidFill>
                      <a:schemeClr val="accent2">
                        <a:lumMod val="20000"/>
                        <a:lumOff val="80000"/>
                      </a:schemeClr>
                    </a:solidFill>
                  </a:tcPr>
                </a:tc>
                <a:tc>
                  <a:txBody>
                    <a:bodyPr/>
                    <a:lstStyle/>
                    <a:p>
                      <a:pPr algn="ctr">
                        <a:buNone/>
                      </a:pPr>
                      <a:r>
                        <a:rPr lang="zh-CN" altLang="en-US" sz="1400" b="1"/>
                        <a:t>非科研项目</a:t>
                      </a:r>
                      <a:endParaRPr lang="zh-CN" altLang="en-US" sz="1400" b="1"/>
                    </a:p>
                  </a:txBody>
                  <a:tcPr anchor="ctr">
                    <a:solidFill>
                      <a:schemeClr val="accent2">
                        <a:lumMod val="20000"/>
                        <a:lumOff val="80000"/>
                      </a:schemeClr>
                    </a:solidFill>
                  </a:tcPr>
                </a:tc>
                <a:tc>
                  <a:txBody>
                    <a:bodyPr/>
                    <a:lstStyle/>
                    <a:p>
                      <a:pPr algn="ctr">
                        <a:buNone/>
                      </a:pPr>
                      <a:r>
                        <a:rPr lang="zh-CN" altLang="en-US" sz="1400" b="1"/>
                        <a:t>所在单位负责人审批</a:t>
                      </a:r>
                      <a:endParaRPr lang="zh-CN" altLang="en-US" sz="1400" b="1"/>
                    </a:p>
                  </a:txBody>
                  <a:tcPr anchor="ctr">
                    <a:solidFill>
                      <a:schemeClr val="accent2">
                        <a:lumMod val="20000"/>
                        <a:lumOff val="80000"/>
                      </a:schemeClr>
                    </a:solidFill>
                  </a:tcPr>
                </a:tc>
                <a:tc>
                  <a:txBody>
                    <a:bodyPr/>
                    <a:lstStyle/>
                    <a:p>
                      <a:pPr algn="l">
                        <a:buNone/>
                      </a:pPr>
                      <a:r>
                        <a:rPr lang="zh-CN" altLang="en-US" sz="1400" b="1">
                          <a:sym typeface="+mn-ea"/>
                        </a:rPr>
                        <a:t>所在单位负责人审核后，报分管校领导审批</a:t>
                      </a:r>
                      <a:endParaRPr lang="zh-CN" altLang="en-US" sz="1400" b="1">
                        <a:sym typeface="+mn-ea"/>
                      </a:endParaRPr>
                    </a:p>
                  </a:txBody>
                  <a:tcPr anchor="ctr">
                    <a:solidFill>
                      <a:schemeClr val="accent2">
                        <a:lumMod val="20000"/>
                        <a:lumOff val="80000"/>
                      </a:schemeClr>
                    </a:solidFill>
                  </a:tcPr>
                </a:tc>
                <a:tc>
                  <a:txBody>
                    <a:bodyPr/>
                    <a:lstStyle/>
                    <a:p>
                      <a:pPr algn="l">
                        <a:buNone/>
                      </a:pPr>
                      <a:r>
                        <a:rPr lang="zh-CN" altLang="en-US" sz="1400" b="1">
                          <a:sym typeface="+mn-ea"/>
                        </a:rPr>
                        <a:t>所在单位负责人、业务分管校领导审核后，报学校主要领导审批。</a:t>
                      </a:r>
                      <a:endParaRPr lang="zh-CN" altLang="en-US" sz="1400" b="1">
                        <a:sym typeface="+mn-ea"/>
                      </a:endParaRPr>
                    </a:p>
                  </a:txBody>
                  <a:tcPr anchor="ctr">
                    <a:solidFill>
                      <a:schemeClr val="accent2">
                        <a:lumMod val="20000"/>
                        <a:lumOff val="80000"/>
                      </a:schemeClr>
                    </a:solidFill>
                  </a:tcPr>
                </a:tc>
              </a:tr>
              <a:tr h="731520">
                <a:tc vMerge="1">
                  <a:tcPr/>
                </a:tc>
                <a:tc>
                  <a:txBody>
                    <a:bodyPr/>
                    <a:lstStyle/>
                    <a:p>
                      <a:pPr algn="ctr">
                        <a:buNone/>
                      </a:pPr>
                      <a:r>
                        <a:rPr lang="zh-CN" altLang="en-US" sz="1400" b="1"/>
                        <a:t>科研项目</a:t>
                      </a:r>
                      <a:endParaRPr lang="zh-CN" altLang="en-US" sz="1400" b="1"/>
                    </a:p>
                  </a:txBody>
                  <a:tcPr anchor="ctr">
                    <a:solidFill>
                      <a:schemeClr val="accent2">
                        <a:lumMod val="20000"/>
                        <a:lumOff val="80000"/>
                      </a:schemeClr>
                    </a:solidFill>
                  </a:tcPr>
                </a:tc>
                <a:tc>
                  <a:txBody>
                    <a:bodyPr/>
                    <a:lstStyle/>
                    <a:p>
                      <a:pPr algn="ctr">
                        <a:buNone/>
                      </a:pPr>
                      <a:r>
                        <a:rPr lang="zh-CN" altLang="en-US" sz="1400" b="1"/>
                        <a:t>科研项目负责人审批</a:t>
                      </a:r>
                      <a:endParaRPr lang="zh-CN" altLang="en-US" sz="1400" b="1"/>
                    </a:p>
                  </a:txBody>
                  <a:tcPr anchor="ctr">
                    <a:solidFill>
                      <a:schemeClr val="accent2">
                        <a:lumMod val="20000"/>
                        <a:lumOff val="80000"/>
                      </a:schemeClr>
                    </a:solidFill>
                  </a:tcPr>
                </a:tc>
                <a:tc>
                  <a:txBody>
                    <a:bodyPr/>
                    <a:lstStyle/>
                    <a:p>
                      <a:pPr algn="l">
                        <a:buNone/>
                      </a:pPr>
                      <a:r>
                        <a:rPr lang="zh-CN" altLang="en-US" sz="1400" b="1"/>
                        <a:t>科研管理部门审批</a:t>
                      </a:r>
                      <a:endParaRPr lang="zh-CN" altLang="en-US" sz="1400" b="1"/>
                    </a:p>
                  </a:txBody>
                  <a:tcPr anchor="ctr">
                    <a:solidFill>
                      <a:schemeClr val="accent2">
                        <a:lumMod val="20000"/>
                        <a:lumOff val="80000"/>
                      </a:schemeClr>
                    </a:solidFill>
                  </a:tcPr>
                </a:tc>
                <a:tc>
                  <a:txBody>
                    <a:bodyPr/>
                    <a:lstStyle/>
                    <a:p>
                      <a:pPr algn="l">
                        <a:buNone/>
                      </a:pPr>
                      <a:r>
                        <a:rPr lang="zh-CN" altLang="en-US" sz="1400" b="1"/>
                        <a:t>科研管理部门审核后，报分管校领导审批。</a:t>
                      </a:r>
                      <a:endParaRPr lang="zh-CN" altLang="en-US" sz="1400" b="1"/>
                    </a:p>
                  </a:txBody>
                  <a:tcPr anchor="ctr">
                    <a:solidFill>
                      <a:schemeClr val="accent2">
                        <a:lumMod val="20000"/>
                        <a:lumOff val="80000"/>
                      </a:schemeClr>
                    </a:solidFill>
                  </a:tcPr>
                </a:tc>
              </a:tr>
              <a:tr h="550545">
                <a:tc vMerge="1">
                  <a:tcPr/>
                </a:tc>
                <a:tc gridSpan="4">
                  <a:txBody>
                    <a:bodyPr/>
                    <a:lstStyle/>
                    <a:p>
                      <a:pPr algn="l">
                        <a:buNone/>
                      </a:pPr>
                      <a:r>
                        <a:rPr lang="zh-CN" altLang="en-US" sz="1400" b="1">
                          <a:solidFill>
                            <a:schemeClr val="tx1"/>
                          </a:solidFill>
                        </a:rPr>
                        <a:t>参会人员中包含外籍人士及港澳台人员（非我校聘用人员），应报学校国际合作交流处按相关程序备案</a:t>
                      </a:r>
                      <a:endParaRPr lang="zh-CN" altLang="en-US" sz="1400" b="1">
                        <a:solidFill>
                          <a:schemeClr val="tx1"/>
                        </a:solidFill>
                      </a:endParaRPr>
                    </a:p>
                  </a:txBody>
                  <a:tcPr anchor="ctr">
                    <a:solidFill>
                      <a:schemeClr val="accent2">
                        <a:lumMod val="20000"/>
                        <a:lumOff val="80000"/>
                      </a:schemeClr>
                    </a:solidFill>
                  </a:tcPr>
                </a:tc>
                <a:tc hMerge="1">
                  <a:tcPr anchor="ctr">
                    <a:solidFill>
                      <a:schemeClr val="accent2">
                        <a:lumMod val="20000"/>
                        <a:lumOff val="80000"/>
                      </a:schemeClr>
                    </a:solidFill>
                  </a:tcPr>
                </a:tc>
                <a:tc hMerge="1">
                  <a:tcPr anchor="ctr">
                    <a:solidFill>
                      <a:schemeClr val="accent2">
                        <a:lumMod val="20000"/>
                        <a:lumOff val="80000"/>
                      </a:schemeClr>
                    </a:solidFill>
                  </a:tcPr>
                </a:tc>
                <a:tc hMerge="1">
                  <a:tcPr anchor="ctr">
                    <a:solidFill>
                      <a:schemeClr val="accent2">
                        <a:lumMod val="20000"/>
                        <a:lumOff val="80000"/>
                      </a:schemeClr>
                    </a:solidFill>
                  </a:tcPr>
                </a:tc>
              </a:tr>
              <a:tr h="549910">
                <a:tc>
                  <a:txBody>
                    <a:bodyPr/>
                    <a:lstStyle/>
                    <a:p>
                      <a:pPr algn="ctr">
                        <a:buNone/>
                      </a:pPr>
                      <a:r>
                        <a:rPr lang="zh-CN" altLang="en-US" sz="1400" b="1"/>
                        <a:t>管理类</a:t>
                      </a:r>
                      <a:endParaRPr lang="zh-CN" altLang="en-US" sz="1400" b="1"/>
                    </a:p>
                  </a:txBody>
                  <a:tcPr anchor="ctr">
                    <a:solidFill>
                      <a:srgbClr val="FFFFCC"/>
                    </a:solidFill>
                  </a:tcPr>
                </a:tc>
                <a:tc gridSpan="4">
                  <a:txBody>
                    <a:bodyPr/>
                    <a:lstStyle/>
                    <a:p>
                      <a:pPr algn="l">
                        <a:buNone/>
                      </a:pPr>
                      <a:r>
                        <a:rPr lang="zh-CN" altLang="en-US" sz="1400" b="1"/>
                        <a:t>按照《西北师范大学会议管理规定》</a:t>
                      </a:r>
                      <a:r>
                        <a:rPr lang="zh-CN" altLang="en-US" sz="1400" b="1" dirty="0">
                          <a:sym typeface="+mn-ea"/>
                        </a:rPr>
                        <a:t>（西师党发</a:t>
                      </a:r>
                      <a:r>
                        <a:rPr lang="en-US" altLang="zh-CN" sz="1400" b="1" dirty="0">
                          <a:sym typeface="+mn-ea"/>
                        </a:rPr>
                        <a:t>〔 2017〕29</a:t>
                      </a:r>
                      <a:r>
                        <a:rPr lang="zh-CN" altLang="en-US" sz="1400" b="1" dirty="0">
                          <a:sym typeface="+mn-ea"/>
                        </a:rPr>
                        <a:t>号）办理审批手续</a:t>
                      </a:r>
                      <a:endParaRPr lang="zh-CN" altLang="en-US" sz="1400" b="1"/>
                    </a:p>
                  </a:txBody>
                  <a:tcPr anchor="ctr">
                    <a:solidFill>
                      <a:srgbClr val="FFFFCC"/>
                    </a:solidFill>
                  </a:tcPr>
                </a:tc>
                <a:tc hMerge="1">
                  <a:tcPr anchor="ctr"/>
                </a:tc>
                <a:tc hMerge="1">
                  <a:tcPr anchor="ctr"/>
                </a:tc>
                <a:tc hMerge="1">
                  <a:tcPr anchor="ctr"/>
                </a:tc>
              </a:tr>
            </a:tbl>
          </a:graphicData>
        </a:graphic>
      </p:graphicFrame>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ctrTitle"/>
          </p:nvPr>
        </p:nvSpPr>
        <p:spPr>
          <a:xfrm>
            <a:off x="285750" y="1222375"/>
            <a:ext cx="8704263" cy="4648200"/>
          </a:xfrm>
        </p:spPr>
        <p:txBody>
          <a:bodyPr wrap="square" lIns="91440" tIns="45720" rIns="91440" bIns="45720" anchor="t"/>
          <a:lstStyle>
            <a:lvl1pPr lvl="0">
              <a:defRPr/>
            </a:lvl1pPr>
          </a:lstStyle>
          <a:p>
            <a:pPr lvl="0" algn="l" latinLnBrk="0">
              <a:lnSpc>
                <a:spcPts val="3300"/>
              </a:lnSpc>
            </a:pPr>
            <a:r>
              <a:rPr lang="zh-CN" altLang="en-US" sz="2000" b="1" dirty="0">
                <a:solidFill>
                  <a:srgbClr val="00B0F0"/>
                </a:solidFill>
              </a:rPr>
              <a:t>四、报销附件</a:t>
            </a:r>
            <a:br>
              <a:rPr lang="en-US" altLang="zh-CN" sz="2000" b="1" dirty="0">
                <a:solidFill>
                  <a:srgbClr val="00B0F0"/>
                </a:solidFill>
              </a:rPr>
            </a:br>
            <a:r>
              <a:rPr lang="en-US" altLang="zh-CN" sz="1800" b="1" dirty="0">
                <a:latin typeface="+mn-ea"/>
                <a:ea typeface="+mn-ea"/>
              </a:rPr>
              <a:t>1.</a:t>
            </a:r>
            <a:r>
              <a:rPr lang="zh-CN" altLang="zh-CN" sz="1800" b="1" dirty="0">
                <a:latin typeface="+mn-ea"/>
                <a:ea typeface="+mn-ea"/>
              </a:rPr>
              <a:t> “</a:t>
            </a:r>
            <a:r>
              <a:rPr lang="zh-CN" altLang="en-US" sz="1800" b="1" dirty="0">
                <a:latin typeface="+mn-ea"/>
                <a:ea typeface="+mn-ea"/>
              </a:rPr>
              <a:t>西北师范大学会议审批表”（财务处网页自行下载）</a:t>
            </a:r>
            <a:br>
              <a:rPr lang="zh-CN" altLang="en-US" sz="1800" dirty="0">
                <a:latin typeface="+mn-ea"/>
                <a:ea typeface="+mn-ea"/>
              </a:rPr>
            </a:br>
            <a:r>
              <a:rPr lang="en-US" altLang="zh-CN" sz="1800" b="1" dirty="0">
                <a:latin typeface="+mn-ea"/>
                <a:ea typeface="+mn-ea"/>
              </a:rPr>
              <a:t>2. </a:t>
            </a:r>
            <a:r>
              <a:rPr lang="zh-CN" altLang="zh-CN" sz="1800" b="1" dirty="0">
                <a:latin typeface="+mn-ea"/>
                <a:ea typeface="+mn-ea"/>
              </a:rPr>
              <a:t>“</a:t>
            </a:r>
            <a:r>
              <a:rPr lang="zh-CN" altLang="en-US" sz="1800" b="1" dirty="0">
                <a:latin typeface="+mn-ea"/>
                <a:ea typeface="+mn-ea"/>
              </a:rPr>
              <a:t>西北师范大学会议费支出决算表”（财务处网页自行下载）</a:t>
            </a:r>
            <a:br>
              <a:rPr lang="zh-CN" altLang="en-US" sz="1800" dirty="0">
                <a:latin typeface="+mn-ea"/>
                <a:ea typeface="+mn-ea"/>
              </a:rPr>
            </a:br>
            <a:r>
              <a:rPr lang="en-US" altLang="zh-CN" sz="1800" b="1" dirty="0">
                <a:latin typeface="+mn-ea"/>
                <a:ea typeface="+mn-ea"/>
              </a:rPr>
              <a:t>3. </a:t>
            </a:r>
            <a:r>
              <a:rPr lang="zh-CN" altLang="en-US" sz="1800" b="1" dirty="0">
                <a:latin typeface="+mn-ea"/>
                <a:ea typeface="+mn-ea"/>
              </a:rPr>
              <a:t>会议通知及日程安排（加盖举办单位公章）</a:t>
            </a:r>
            <a:br>
              <a:rPr lang="zh-CN" altLang="en-US" sz="1800" b="1" dirty="0">
                <a:latin typeface="+mn-ea"/>
                <a:ea typeface="+mn-ea"/>
              </a:rPr>
            </a:br>
            <a:r>
              <a:rPr lang="en-US" altLang="zh-CN" sz="1800" b="1" dirty="0">
                <a:latin typeface="+mn-ea"/>
                <a:ea typeface="+mn-ea"/>
              </a:rPr>
              <a:t>4. </a:t>
            </a:r>
            <a:r>
              <a:rPr lang="zh-CN" altLang="en-US" sz="1800" b="1" dirty="0">
                <a:latin typeface="+mn-ea"/>
                <a:ea typeface="+mn-ea"/>
              </a:rPr>
              <a:t>实际参会人员签到表（原件） </a:t>
            </a:r>
            <a:br>
              <a:rPr lang="en-US" altLang="zh-CN" sz="1800" b="1" dirty="0">
                <a:latin typeface="+mn-ea"/>
                <a:ea typeface="+mn-ea"/>
              </a:rPr>
            </a:br>
            <a:r>
              <a:rPr lang="en-US" altLang="zh-CN" sz="1800" b="1" dirty="0">
                <a:latin typeface="+mn-ea"/>
                <a:ea typeface="+mn-ea"/>
              </a:rPr>
              <a:t>5. </a:t>
            </a:r>
            <a:r>
              <a:rPr lang="zh-CN" altLang="en-US" sz="1800" b="1" dirty="0">
                <a:latin typeface="+mn-ea"/>
                <a:ea typeface="+mn-ea"/>
                <a:sym typeface="宋体" panose="02010600030101010101" pitchFamily="2" charset="-122"/>
              </a:rPr>
              <a:t>会议相关费用原始发票</a:t>
            </a:r>
            <a:r>
              <a:rPr lang="zh-CN" altLang="zh-CN" sz="1800" b="1" dirty="0">
                <a:latin typeface="+mn-ea"/>
                <a:ea typeface="+mn-ea"/>
                <a:sym typeface="宋体" panose="02010600030101010101" pitchFamily="2" charset="-122"/>
              </a:rPr>
              <a:t>、会议合同或协议</a:t>
            </a:r>
            <a:br>
              <a:rPr lang="zh-CN" altLang="en-US" sz="1800" b="1" dirty="0">
                <a:latin typeface="+mn-ea"/>
                <a:ea typeface="+mn-ea"/>
                <a:sym typeface="宋体" panose="02010600030101010101" pitchFamily="2" charset="-122"/>
              </a:rPr>
            </a:br>
            <a:r>
              <a:rPr lang="en-US" altLang="zh-CN" sz="1800" b="1" dirty="0">
                <a:latin typeface="+mn-ea"/>
                <a:ea typeface="+mn-ea"/>
              </a:rPr>
              <a:t>6. </a:t>
            </a:r>
            <a:r>
              <a:rPr lang="zh-CN" altLang="en-US" sz="1800" b="1" dirty="0">
                <a:latin typeface="+mn-ea"/>
                <a:ea typeface="+mn-ea"/>
              </a:rPr>
              <a:t>会议服务单位提供的费用原始明细单据（需票据开具单位盖章）、电子结算单（支付凭条）等凭证</a:t>
            </a:r>
            <a:br>
              <a:rPr lang="zh-CN" altLang="en-US" sz="1800" b="1" dirty="0">
                <a:latin typeface="+mn-ea"/>
                <a:ea typeface="+mn-ea"/>
              </a:rPr>
            </a:br>
            <a:r>
              <a:rPr lang="en-US" altLang="zh-CN" sz="1800" b="1" dirty="0">
                <a:latin typeface="+mn-ea"/>
                <a:ea typeface="+mn-ea"/>
              </a:rPr>
              <a:t>7. </a:t>
            </a:r>
            <a:r>
              <a:rPr lang="zh-CN" altLang="en-US" sz="1800" b="1" dirty="0">
                <a:latin typeface="+mn-ea"/>
                <a:ea typeface="+mn-ea"/>
              </a:rPr>
              <a:t>会议截图（须有图片与文字说明）</a:t>
            </a:r>
            <a:br>
              <a:rPr lang="zh-CN" altLang="en-US" sz="1800" b="1" dirty="0">
                <a:latin typeface="+mn-ea"/>
                <a:ea typeface="+mn-ea"/>
              </a:rPr>
            </a:br>
            <a:r>
              <a:rPr lang="en-US" altLang="zh-CN" sz="1800" b="1" dirty="0">
                <a:latin typeface="+mn-ea"/>
                <a:ea typeface="+mn-ea"/>
              </a:rPr>
              <a:t>8. </a:t>
            </a:r>
            <a:r>
              <a:rPr lang="zh-CN" altLang="en-US" sz="1800" b="1" dirty="0">
                <a:latin typeface="+mn-ea"/>
                <a:ea typeface="+mn-ea"/>
              </a:rPr>
              <a:t>受托承办会议的，还应提供委托单位相关文件</a:t>
            </a:r>
            <a:br>
              <a:rPr lang="zh-CN" altLang="en-US" sz="1800" b="1" dirty="0">
                <a:latin typeface="+mn-ea"/>
                <a:ea typeface="+mn-ea"/>
              </a:rPr>
            </a:br>
            <a:br>
              <a:rPr lang="en-US" altLang="zh-CN" sz="2000" dirty="0">
                <a:latin typeface="+mn-ea"/>
                <a:ea typeface="+mn-ea"/>
              </a:rPr>
            </a:br>
            <a:br>
              <a:rPr lang="zh-CN" altLang="en-US" sz="2000" dirty="0"/>
            </a:br>
            <a:br>
              <a:rPr lang="zh-CN" altLang="en-US" sz="2000" dirty="0"/>
            </a:br>
            <a:br>
              <a:rPr lang="zh-CN" altLang="en-US" sz="2000" dirty="0"/>
            </a:br>
            <a:br>
              <a:rPr lang="zh-CN" altLang="en-US" sz="2000" b="1" dirty="0">
                <a:latin typeface="黑体" panose="02010609060101010101" pitchFamily="49" charset="-122"/>
                <a:ea typeface="黑体" panose="02010609060101010101" pitchFamily="49" charset="-122"/>
              </a:rPr>
            </a:br>
            <a:br>
              <a:rPr lang="zh-CN" altLang="en-US" sz="2000" b="1" dirty="0">
                <a:latin typeface="黑体" panose="02010609060101010101" pitchFamily="49" charset="-122"/>
                <a:ea typeface="黑体" panose="02010609060101010101" pitchFamily="49" charset="-122"/>
              </a:rPr>
            </a:br>
            <a:endParaRPr lang="zh-CN" altLang="en-US" sz="2000" b="1" dirty="0">
              <a:latin typeface="黑体" panose="02010609060101010101" pitchFamily="49" charset="-122"/>
              <a:ea typeface="黑体" panose="02010609060101010101" pitchFamily="49" charset="-122"/>
            </a:endParaRPr>
          </a:p>
        </p:txBody>
      </p:sp>
      <p:sp>
        <p:nvSpPr>
          <p:cNvPr id="11266" name="TextBox 2"/>
          <p:cNvSpPr txBox="1"/>
          <p:nvPr/>
        </p:nvSpPr>
        <p:spPr>
          <a:xfrm>
            <a:off x="1600200" y="304800"/>
            <a:ext cx="5029200" cy="504825"/>
          </a:xfrm>
          <a:prstGeom prst="rect">
            <a:avLst/>
          </a:prstGeom>
          <a:noFill/>
          <a:ln w="9525">
            <a:noFill/>
          </a:ln>
        </p:spPr>
        <p:txBody>
          <a:bodyPr anchor="t">
            <a:spAutoFit/>
          </a:bodyPr>
          <a:lstStyle/>
          <a:p>
            <a:r>
              <a:rPr lang="zh-CN" altLang="en-US" sz="2400" dirty="0">
                <a:solidFill>
                  <a:srgbClr val="FF0000"/>
                </a:solidFill>
                <a:latin typeface="黑体" panose="02010609060101010101" pitchFamily="49" charset="-122"/>
                <a:ea typeface="黑体" panose="02010609060101010101" pitchFamily="49" charset="-122"/>
              </a:rPr>
              <a:t>会议费报销指南</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pull/>
  </p:transition>
</p:sld>
</file>

<file path=ppt/theme/theme1.xml><?xml version="1.0" encoding="utf-8"?>
<a:theme xmlns:a="http://schemas.openxmlformats.org/drawingml/2006/main" name="自定义设计方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342900" marR="0" indent="-342900" algn="l" defTabSz="914400" rtl="0" eaLnBrk="1" fontAlgn="base" latinLnBrk="0" hangingPunct="1">
          <a:lnSpc>
            <a:spcPct val="130000"/>
          </a:lnSpc>
          <a:spcBef>
            <a:spcPct val="20000"/>
          </a:spcBef>
          <a:spcAft>
            <a:spcPct val="0"/>
          </a:spcAft>
          <a:buClrTx/>
          <a:buSzTx/>
          <a:buFontTx/>
          <a:buNone/>
          <a:defRPr kumimoji="0" lang="zh-CN" altLang="en-US" sz="28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342900" marR="0" indent="-342900" algn="l" defTabSz="914400" rtl="0" eaLnBrk="1" fontAlgn="base" latinLnBrk="0" hangingPunct="1">
          <a:lnSpc>
            <a:spcPct val="130000"/>
          </a:lnSpc>
          <a:spcBef>
            <a:spcPct val="20000"/>
          </a:spcBef>
          <a:spcAft>
            <a:spcPct val="0"/>
          </a:spcAft>
          <a:buClrTx/>
          <a:buSzTx/>
          <a:buFontTx/>
          <a:buNone/>
          <a:defRPr kumimoji="0" lang="zh-CN" altLang="en-US" sz="28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342900" marR="0" indent="-342900" algn="l" defTabSz="914400" rtl="0" eaLnBrk="1" fontAlgn="base" latinLnBrk="0" hangingPunct="1">
          <a:lnSpc>
            <a:spcPct val="130000"/>
          </a:lnSpc>
          <a:spcBef>
            <a:spcPct val="20000"/>
          </a:spcBef>
          <a:spcAft>
            <a:spcPct val="0"/>
          </a:spcAft>
          <a:buClrTx/>
          <a:buSzTx/>
          <a:buFontTx/>
          <a:buNone/>
          <a:defRPr kumimoji="0" lang="zh-CN" altLang="en-US" sz="28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342900" marR="0" indent="-342900" algn="l" defTabSz="914400" rtl="0" eaLnBrk="1" fontAlgn="base" latinLnBrk="0" hangingPunct="1">
          <a:lnSpc>
            <a:spcPct val="130000"/>
          </a:lnSpc>
          <a:spcBef>
            <a:spcPct val="20000"/>
          </a:spcBef>
          <a:spcAft>
            <a:spcPct val="0"/>
          </a:spcAft>
          <a:buClrTx/>
          <a:buSzTx/>
          <a:buFontTx/>
          <a:buNone/>
          <a:defRPr kumimoji="0" lang="zh-CN" altLang="en-US" sz="28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342900" marR="0" indent="-342900" algn="l" defTabSz="914400" rtl="0" eaLnBrk="1" fontAlgn="base" latinLnBrk="0" hangingPunct="1">
          <a:lnSpc>
            <a:spcPct val="130000"/>
          </a:lnSpc>
          <a:spcBef>
            <a:spcPct val="20000"/>
          </a:spcBef>
          <a:spcAft>
            <a:spcPct val="0"/>
          </a:spcAft>
          <a:buClrTx/>
          <a:buSzTx/>
          <a:buFontTx/>
          <a:buNone/>
          <a:defRPr kumimoji="0" lang="zh-CN" altLang="en-US" sz="28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342900" marR="0" indent="-342900" algn="l" defTabSz="914400" rtl="0" eaLnBrk="1" fontAlgn="base" latinLnBrk="0" hangingPunct="1">
          <a:lnSpc>
            <a:spcPct val="130000"/>
          </a:lnSpc>
          <a:spcBef>
            <a:spcPct val="20000"/>
          </a:spcBef>
          <a:spcAft>
            <a:spcPct val="0"/>
          </a:spcAft>
          <a:buClrTx/>
          <a:buSzTx/>
          <a:buFontTx/>
          <a:buNone/>
          <a:defRPr kumimoji="0" lang="zh-CN" altLang="en-US" sz="28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17119</Words>
  <Application>WPS 演示</Application>
  <PresentationFormat>全屏显示(4:3)</PresentationFormat>
  <Paragraphs>1335</Paragraphs>
  <Slides>65</Slides>
  <Notes>0</Notes>
  <HiddenSlides>0</HiddenSlides>
  <MMClips>0</MMClips>
  <ScaleCrop>false</ScaleCrop>
  <HeadingPairs>
    <vt:vector size="6" baseType="variant">
      <vt:variant>
        <vt:lpstr>已用的字体</vt:lpstr>
      </vt:variant>
      <vt:variant>
        <vt:i4>14</vt:i4>
      </vt:variant>
      <vt:variant>
        <vt:lpstr>主题</vt:lpstr>
      </vt:variant>
      <vt:variant>
        <vt:i4>4</vt:i4>
      </vt:variant>
      <vt:variant>
        <vt:lpstr>幻灯片标题</vt:lpstr>
      </vt:variant>
      <vt:variant>
        <vt:i4>65</vt:i4>
      </vt:variant>
    </vt:vector>
  </HeadingPairs>
  <TitlesOfParts>
    <vt:vector size="83" baseType="lpstr">
      <vt:lpstr>Arial</vt:lpstr>
      <vt:lpstr>宋体</vt:lpstr>
      <vt:lpstr>Wingdings</vt:lpstr>
      <vt:lpstr>黑体</vt:lpstr>
      <vt:lpstr>方正小标宋简体</vt:lpstr>
      <vt:lpstr>楷体_GB2312</vt:lpstr>
      <vt:lpstr>Calibri</vt:lpstr>
      <vt:lpstr>Times New Roman</vt:lpstr>
      <vt:lpstr>新宋体</vt:lpstr>
      <vt:lpstr>微软雅黑</vt:lpstr>
      <vt:lpstr>Arial Unicode MS</vt:lpstr>
      <vt:lpstr>楷体</vt:lpstr>
      <vt:lpstr>Times New Roman</vt:lpstr>
      <vt:lpstr>楷体_GB2312</vt:lpstr>
      <vt:lpstr>自定义设计方案</vt:lpstr>
      <vt:lpstr>1_默认设计模板</vt:lpstr>
      <vt:lpstr>2_默认设计模板</vt:lpstr>
      <vt:lpstr>3_默认设计模板</vt:lpstr>
      <vt:lpstr>财务报销制度介绍 </vt:lpstr>
      <vt:lpstr>         </vt:lpstr>
      <vt:lpstr>         学校对货币资金支付按照“依据预算、分级授权、责任明确、过程监管”的原则实行申报和支付逐级授权审批制度。     </vt:lpstr>
      <vt:lpstr>              </vt:lpstr>
      <vt:lpstr>              </vt:lpstr>
      <vt:lpstr>        会议费是指会议期间发生的各项费用，包括住宿费、伙食费、会议室租金、会议器材设备租赁费、交通费、资料印刷费、医药费等。  一、政策依据：      1.《中央和国家机关会议费管理办法》（财行〔2016〕214号）      2.《甘肃省省级党政机关会议费管理办法》（甘办发〔2014〕57号）      3. 《关于完善省级财政科研项目资金管理政策的实施意见(试行)》（甘办发〔2017〕5号）      4. 《西北师范大学会议管理规定》  （西师党发〔 2017〕29号）      5.《西北师范大学会议费管理办法（试行）》（西师发〔 2018〕11号）        </vt:lpstr>
      <vt:lpstr>PowerPoint 演示文稿</vt:lpstr>
      <vt:lpstr>PowerPoint 演示文稿</vt:lpstr>
      <vt:lpstr>四、报销附件 1. “西北师范大学会议审批表”（财务处网页自行下载） 2. “西北师范大学会议费支出决算表”（财务处网页自行下载） 3. 会议通知及日程安排（加盖举办单位公章） 4. 实际参会人员签到表（原件）  5. 会议相关费用原始发票、会议合同或协议 6. 会议服务单位提供的费用原始明细单据（需票据开具单位盖章）、电子结算单（支付凭条）等凭证 7. 会议截图（须有图片与文字说明） 8. 受托承办会议的，还应提供委托单位相关文件       </vt:lpstr>
      <vt:lpstr>五、会议费开支范围： 住宿费：参会代表住宿费用，会议所在地的代表及工作人员原则上一般不安排住宿。 伙食费：会议期间用餐费用，多地就餐或与会议议程中就餐地点不符票据不予报销。 会议室租金和会议器材设备租赁费：会议场地及器材音响设备等租赁费用，本单位会议室、接待中心等，优先作为会议场所。 交通费：会议代表接送站、往返驻地与会场的用车费用、会议统一组织的代表考察、调研发生的交通支出。 资料印刷：会议相关文件及资料的印刷制作费用。 其他：医药费等                                                   </vt:lpstr>
      <vt:lpstr>六、综合定额标准      综合定额的标准是会议费开支的上限，各单位应在标准以内据实结算，超支部分不予报销。                                                                                                                    单位：元</vt:lpstr>
      <vt:lpstr>七、综合定额外开支事项   下列费用纳入会议预决算，但不计入会议费综合控制定额，从相应支出科目中据实列支。 1.专家报告费         </vt:lpstr>
      <vt:lpstr>八、注意事项 1.会议举办者是会议费使用的直接负责人，对会议经费收支的真实性、合规性、合理性、相关性承担直接责任。 2.遵循“一事一报”原则，会议举办单位应在会议结束后一个月内办结报销手续。与会议相关的会议费支出应一次性集中报销，不得分次拆零报销。    3.严格控制到外埠举办各类会议。与外埠学校、单位联合举办会议的，需提供项目任务书或预算书等相关资料，科研项目的业务类会议，确需在外埠举办的，由科研管理部门审核后，报分管校领导审批。其他业务类和管理类会议，确需在外埠举办的，由所在单位负责人、业务分管校领导审核后，报学校主要领导审批。 4.会议取得的各项收入，不得坐收坐支。应使用学校财务票据，纳入学校财务统一管理和核算，对于收取会议费或获得专项资助的会议，应优先使用收取的会议费或专项资助经费。        </vt:lpstr>
      <vt:lpstr>八、注意事项 5.确因需要通过专业会务公司或其他单位代办会议的，需在会议预决算中明确提出，费用控制在定额标准以内。会议费的使用应遵守学校采购管理或合同管理的相关规定和要求。 6.因联办或协办会议并承担部分会议费的，应签订合同（协议），在合同（协议）中列明会议名称、会议内容、会议议程、参会人数、会议地点、分摊会议费用的理由和比例依据等。会议费综合定额标准按分摊比例或事项确定。 7.会议举办者在会议开始前可根据实际需要办理部分借款预付手续，借款时应提供会议审批表、借款单。会议结束后，会议经费如有结余，应及时交回学校。 8.会议费支付，严格按照国库集中支付制度和公务卡管理制度的有关规定执行，以银行转账或公务卡方式结算，禁止以现金方式支付。          </vt:lpstr>
      <vt:lpstr>          </vt:lpstr>
      <vt:lpstr>       一、政策依据：     1.《甘肃省省级党政机关差旅费管理办法》（甘办发〔2014〕57号）     2.《甘肃省财政厅关于印发&lt;甘肃省省级党政机关差旅费管理办法有关问题解答&gt;的通知》（甘财行〔2014〕187号）     3.《甘肃省财政厅关于调整省级党政机关差旅住宿费标准等有关问题的通知》（甘财行〔2015〕147号）      4.《关于高等学校在开展招生宣传和开拓毕业生就业市场等因公外出活动中进一步严格落实中央八项规定精神的若干规定》甘教党〔2016〕115号）     5.《西北师范大学贯彻落实中央八项规定实施细则的实施办法》的通知（西师党发〔2018〕16号）      6.《西北师范大学国内公务差旅费管理办法》（西师发〔2018〕76号）     7.《西北师范大学科研项目经费管理办法》（西师发[2018] 92号）                                  </vt:lpstr>
      <vt:lpstr>       差旅费是指工作人员因公临时到学校常驻地以外地区出差所发生的城市间交通费、住宿费、伙食补助费、市内交通费和其他与差旅直接相关的费用。        因公出差包括：教学活动、开会、培训、调研、采集数据样本、实习、学术交流、社会服务、科学研究、文化活动、教学科研管理、社会实践、考试评卷、临时性扶贫、其他差旅等。 二、报销附件： 1. 西北师范大学教职工出差（请假）审批表 2. 会议通知、培训通知、邀请函、调研日志或情况说明 3. 机票、车票、船票及住宿费、培训费、会务费发票等 4. 刷卡交易凭据、网银支付交易账单或网页截图 5. 野外调研需提供详细调研日志及图片                       </vt:lpstr>
      <vt:lpstr>             </vt:lpstr>
      <vt:lpstr>PowerPoint 演示文稿</vt:lpstr>
      <vt:lpstr>                  </vt:lpstr>
      <vt:lpstr>交通工具标准：             </vt:lpstr>
      <vt:lpstr>           五.住宿费报销规定与要求 1.超标处理 住宿费在标准限额内凭票据实报销，超支自理。 2.内容完整 住宿费发票应注明天数、人数、单价等基本信息，以便判断住宿费是否符合标准。如因宾馆客观条件限制无法填写的，出差人员应实事求是在发票票面予以注明并签字确认。 3.额度调剂 同一行程、不同城市间的住宿费标准额度不能调剂使用。 4. 票据丢失 提供书面情况说明及原住宿酒店出具的发票复印件（须加盖发票专用章）方可报销。   </vt:lpstr>
      <vt:lpstr>                                               五.住宿费报销规定与要求 5.不能取得住宿费发票的，按以下情况处理：  ①对方单位提供住宿的，凭接待单位提供的书面签章有效证明，据实报销城市间交通费，按规定标准发放伙食补助费和市内交通费。 ②开展野外考察、调研、实习实践、测试监测等工作，住在帐篷、农户、学生宿舍和教室等不收取住宿费或不能取得住宿费发票的，由出差人员提供住宿情况说明及相关凭据（接待人出具的证明、收条、身份证复印件等），经单位领导审批后据实报销城市间交通费，按规定标准发放伙食补助费和市内交通费。 ③出差人员如住在家中或亲朋家中，须提交书面情况说明，经单位领导审批后据实报销城市间交通费，按规定标准发放伙食补助费和市内交通费。     </vt:lpstr>
      <vt:lpstr>PowerPoint 演示文稿</vt:lpstr>
      <vt:lpstr>                        六.差旅补助发放规定 1.补助标准 按出差自然（日历）天数，实行定额补助包干发放。 伙食补助费发放标准120元/人·天（西藏、青海、新疆），100元/人·天（除西藏、青海、新疆以外的省、市、自治区、直辖市等） 市内交通补助费发放标准80元/人·天（甘肃省外），40元/人.天（甘肃省内） 2.补助发放 参加会议和培训，举办方承担食宿等费用的，只发放在途期间的差旅补助。 举办方不承担伙食费用的，凭有效证明（通知内容包含：食宿统一安排，费用自理），按照出差自然天数发放定额包干伙食补助。  </vt:lpstr>
      <vt:lpstr>PowerPoint 演示文稿</vt:lpstr>
      <vt:lpstr>PowerPoint 演示文稿</vt:lpstr>
      <vt:lpstr>PowerPoint 演示文稿</vt:lpstr>
      <vt:lpstr>PowerPoint 演示文稿</vt:lpstr>
      <vt:lpstr>PowerPoint 演示文稿</vt:lpstr>
      <vt:lpstr>          </vt:lpstr>
      <vt:lpstr> 一、审批依据    1.《西北师范大学干部请假管理办法》（西师党发[2016]64号）    2.《西北师范大学贯彻落实中央八项规定实施细则的实施办法》的通知（西师党发〔2018〕16号）     3.《西北师范大学教职工考勤管理办法》（西师党发[2018]17号）    4.《西北师范大学国内公务差旅费管理办法》（西师发〔2018〕76号）      </vt:lpstr>
      <vt:lpstr>    二、审批总要求        学校实行出差审批制度，谁审批谁负责。     工作人员因公出差须填写《西北师范大学出差（请假）审批表》，由相关负责人对出差事由、行程、时间、地点等事项的必要性、合规性进行审核，审批完成后作为财务报账凭据。     各单位应加强对出差的审批管理，按精简节约、务实高效的原则，从实际需要出发，严格控制出差人数和天数；严格差旅费预算管理，控制差旅费支出规模；严禁无明确公务目的一般性学习交流、考察调研、重复性考察等差旅活动；严禁异地部门间无实质内容的学习交流和考察调研；严禁在风景名胜区开展与外出任务无关的活动；严禁以任何名义和方式变相旅游。                                                              ——依据（《西北师范大学国内公务差旅费管理办法》第四条、第二十九条）    </vt:lpstr>
      <vt:lpstr> 三、审批流程   ——依据《西北师范大学贯彻落实中央八项规定实施细则的实施办法》第十二条） ——依据《西北师范大学教职工考勤管理办法》第十六条） ——依据《西北师范大学科研项目经费管理办法》第十六条）    </vt:lpstr>
      <vt:lpstr> 四、审批要点       1.时间：     实际出行时间需与审批时间一致。科研出差涉及野外科研的，请将野外科研的时间单独填写。     2.地点：     须列明出差目的地；城市间交通如需中转的，须注明中转地。     3.出差事由及行程：     外出参加会议、培训的，严格按照相关通知要求审批；因公外出属于自定行程的，须在请假审批表出差事由栏注明每天的具体行程。     会议培训：注明具体会议或培训名称。     自定行程：注明每天的具体地点及工作内容。             ——依据（《西北师范大学国内公务差旅费管理办法》第三十条）</vt:lpstr>
      <vt:lpstr> 四、审批要点         4.人数： 参加学习培训、考察调研原则同时不超过3人。 ——依据（《西北师范大学贯彻落实中央八项规定实施细则的实施办法》第十二条）     5.行程变动：   工作人员出差期间，行程发生变动，须及时请示领导，按新行程重新填写《西北师范大学出差（请假）审批表》，办理审批。（可在财务处网页下载中心下载打印）。     6.其他：    工作人员出差期间，事先经单位领导批准就近回家省亲办事的，审批时，原则上须在同城内，天数不得超过1天。 （2018年5月30日党委常委会审议《西北师范大学国内公务差旅费管理办法》时的指导意见）</vt:lpstr>
      <vt:lpstr>6.《西北师范大学贯彻落实中央八项规定实施细则的实施办法》（西师党发〔2018〕16号）              </vt:lpstr>
      <vt:lpstr>二、审批要求            严格执行审批责任制度，依据公函安排接待，填写《西北师范大学公务接待审批单》。并由接待单位相关负责人审签。         1.学校公务接待费由校办负责人签字，报校办分管校领导审批。         2.各学院公务接待费由学院院长签署单位负责人意见，学院书记签署审批意见。         3.审批单中“财务处意见”由分管会计核算副处长签署，主要审批经费支出口径是否合规。         </vt:lpstr>
      <vt:lpstr>三、报销附件         1.对方单位公函         2.《西北师范大学公务接待审批单》  （清楚注明到访或受邀人员姓名、人数、时间）         3.相关费用票据及刷卡交易凭据         4.邀请专家合作交流等公务活动的文字说明及图片截图 四、注意事项         1. 遵循“一事一报”原则，在接待活动结束后一个月内办结报销手续。         2.同城不能接待，接待陪同人数不得超标           </vt:lpstr>
      <vt:lpstr>                 工作餐标准 75元/人  </vt:lpstr>
      <vt:lpstr>       </vt:lpstr>
      <vt:lpstr>          </vt:lpstr>
      <vt:lpstr>       培训费是指各单位开展培训直接发生的各项费用支出，包括师资费、住宿费、伙食费、场地费、资料费、交通费以及其他费用。  一、政策依据：      1.《中央和国家机关培训费管理办法》财行[2016]540号）      2.《甘肃省省级党政机关培训费管理办法》（甘办发〔2014〕57号）       3. 甘肃省财政厅 中共甘肃省委组织部 甘肃省公务员局关于调整省直机关培训费标准等有关问题的通知  甘财行[2017]43号  </vt:lpstr>
      <vt:lpstr>  二、审批要求       1.由学校承办的政策性培训，提供上级文件。       2.由学校承办的社会性培训，提供协议文件。       3. 由学校举办的各类培训会，提供学校文件。                省外培训执行属地化培训标准。确属特殊情况，必须选择省外培训机构承办培训的，须报经主管部门批准后执行，培训费执行当地财政部门制定的培训费标准。    </vt:lpstr>
      <vt:lpstr>9.公务卡刷卡交易凭据、网银支付交易账单或网页截图     </vt:lpstr>
      <vt:lpstr>四、培训费明细内容如下：  ♦师资费—授课老师讲课费、住宿费、伙食费、城市间交通费等。  ♦住宿费—参训人员及工作人员培训期间发生的租住房间的费用。  ♦伙食费—参训人员及工作人员培训期间发生的用餐费用。  ♦场地费—用于培训的会议室或教室租金。   ♦资料费—培训期间必要的资料及办公用品费。   ♦交通费—用于培训人员接送站以及与培训有关的调研发生的交通支出。   ♦其他费用—现场教学费、设备租赁费、文体活动费、医药费等与培训有关的其他支出。                            ** 培训费实行综合定额标准，分项核定，总额控制**                                       **师资费在综合定额标准外单独核算**       </vt:lpstr>
      <vt:lpstr>   五、综合定额标准                                                                                                              单位：元 </vt:lpstr>
      <vt:lpstr>六、师资费报销规定                                               </vt:lpstr>
      <vt:lpstr>      培训住宿不得安排高档套房，不得配发洗漱用品；培训用餐不得上高档菜肴，不得提供烟酒、水果；除必要的现场教学外，7日以内的培训不得组织调研、考察、参观。        </vt:lpstr>
      <vt:lpstr>1.严禁借培训名义安排公款旅游 2. 严禁借培训名义组织会餐或安排宴请 3.严禁组织高消费娱乐、健身活动 4.严禁在培训费中列支公务接待费、会议费等与培训无关的费用 5.严禁使用培训费购置电脑、复印机、打印机、传真机等固定资产 6.严禁套取培训费设立“小金库”。 7. 严禁在风景名胜区组织培训 8.培训住宿不得安排高档套房，不得配发洗漱用品； 9.培训用餐不得上高档菜肴，不得提供烟酒、水果； 10. 7日以内的培训不得组织调研、考察、参观。         </vt:lpstr>
      <vt:lpstr>1、项目负责人：是科研项目经费使用的直接责任人，对经费使用的合法性、合规性、合理性、真实性、相关性和有效性承担经济与法律责任 2、科研管理部门：负责科研项目经费预算审核、入账、支出范围控制，配合财务、审计和监察部门做好经费使用的审核、监督工作。  3、财务部门：负责科研项目经费的日常核算和结项决算，配合相关部门开展经费监督检查和抽查审计。 4、审计与纪检监察部门：负责对科研项目经费的使用和管理进行审计、检查与监督。 5、二级单位：负责对所在单位科研项目的实施提供必要的条件保障和支持，对本单位科研项目经费的使用承担监管责任，监督预算执行，督促经费支付进度。</vt:lpstr>
      <vt:lpstr>  </vt:lpstr>
      <vt:lpstr>   项目预算：      科研经费入账后，需要在科研预算申报系统中填报预算，经科研部门、财务处审核后，才能进入报销环节。      特别说明：科研预算是有约束力的，在项目申报环节，就要基本计划到位，需要调整，按正常流程通过科研部门调整。 </vt:lpstr>
      <vt:lpstr> 项目结项：注意结项后，资金可使用时间，纵向结项2年内，2年后收回。</vt:lpstr>
      <vt:lpstr> 纵向科研经费不能列支事项 （一）不能列支超出预算范围和金额的支出。 （二）不能列支旅游、福利劳保、娱乐等支出。 （三）不能列支餐费。 （四）不能列支个人、家庭消费支出。 （五）不能开支罚款、捐赠、赞助、投资等支出。 （六）不能列支烟、酒、服装等消费支出。 （七）不能列支发票所列事项与出具发票单位经营范围不相符的支出。 （八）不同的纵向课题之间不能转拨经费，纵向科研经费不能转入横向科研经费。 （九）不能开支有工资性收入的人员工资、奖金、津补贴等支出（间接费用中的绩效奖励支出除外），劳务费只能支付给课题组成员中没有工资性收入的相关人员（如在校研究生）和课题组临时聘用人员等的劳务性费用。 （十）专家咨询费不得支付给本课题组成员或参与计划及其项目或课题管理相关的工作人员。  </vt:lpstr>
      <vt:lpstr>   横向科研经费不能列支事项 （一）不能列支与签订合同要求不符的支出。 （二）不能列支旅游、娱乐等支出。 （三）不能列支个人、家庭消费支出。 （四）不能列支烟、酒、服装等消费支出。 （五）不能开支罚款等支出。 （六）不能列支发票所列事项与出具发票单位经营范围不相符的支出。 （七）不能列支非科研用房物业管理费。 （八）不能列支与课题研究活动无关的通讯、网络等费用。 （九）不能列支与课题研究活动无关的、不合规接待费用。</vt:lpstr>
      <vt:lpstr>  1.什么投递式报账？    考虑财务报销业务量不断增大，减少师生花在路上的时间，不收交单时间制约，尽可能实现一站式服务，计划在新校区、校本部共布置3台自主投递机。  2.选址的考虑     新校区初步选址在图书馆一楼大厅     校本部初步选址在办公楼一楼大厅     校本部财务处业务办理大厅（正在试运行） 3.投递式报账提高服务的关键     三支队伍的建设：报账员、联络员、科研财务助理     制度的学习和执行：财务报销审核要点、各类报账指南 </vt:lpstr>
      <vt:lpstr>  一、投递流程： 1.装袋：请务必将报销材料齐全的预约报销单装入“报销投递专用袋”（现场提供），确保“一单一袋”，条形码置于投递专用袋的可视区域。 2.扫码：点击屏幕“网上自助投递”，将预约报销单的条形码对准机器屏幕下方二维码扫描区域，扫描投递单上的二维码，扫码完成后，投递口将自动打开（投递口打开时间为1分钟，请合理安排投递时间）。 3.打印：点击屏幕“打印”，打印凭条，经办人自己留存备查。 4.投递：将预约报销单投入投递口，投递后务必点击“投递完成”。</vt:lpstr>
      <vt:lpstr>  二、业务办理时间 1.经办人投递时间：周一至周五工作时间段内可随时投递报销。 2.财务处取单时间：每日早晨 3.劳务酬金如需在当月发放，请于发放当月27日前完成投递。</vt:lpstr>
      <vt:lpstr> 三、投递注意事项 1.请在投递前认真阅读我校财务报销审核要点及报销指南相关要求，确保金额准确，签字、盖章及附件齐全。 2.目前，网报自助投递机适合相对简单的业务，如日常报销、差旅费报销、酬金业务等。若业务复杂，如大额工程，设备、国际差旅、会议、培训等，建议经办人每日16:30-17:30至财务处报账大厅现场交单。 3.从窗口取回的问题预约报销单不要再次投入投递机，请将修改后的单据于次日上午直接返还至退单审核人员。 4.一个“报销投递专用袋”限装一份预约报销单，按照“一单一袋、一袋一扫”的原则进行投递，且“报销投递专用袋”重复循环使用，请注意保护。 5.预约报销单未扫描成功的不要强行投入（未成功原因可能是单据二维码不完整或已扫描）。 6.机器上装有摄像头，不要暴力使用机器或在机身上乱涂乱画。</vt:lpstr>
      <vt:lpstr>  </vt:lpstr>
      <vt:lpstr>  </vt:lpstr>
      <vt:lpstr>  一、注意日常审批细节   公务接待审批时间，差旅细节审批，采购审批，合同 二、过程管理资料完整   制度建设、集体决策、低值易耗品管理 三、小金库是红线   判断标准：是否列入单位依法建立的账簿 四、及时向老师推送财务信息（特别是科研人员） 五、报账员队伍的建设</vt:lpstr>
      <vt:lpstr>     获取财务信息几个途径       财务处网站        财务处微信平台        财务处QQ服务群369842196        财务处QQ科研财务助理服务群550251901 </vt:lpstr>
      <vt:lpstr>谢谢大家！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PC</dc:creator>
  <cp:lastModifiedBy>李亚琴</cp:lastModifiedBy>
  <cp:revision>101</cp:revision>
  <cp:lastPrinted>2016-04-07T13:13:00Z</cp:lastPrinted>
  <dcterms:created xsi:type="dcterms:W3CDTF">2012-11-28T03:45:00Z</dcterms:created>
  <dcterms:modified xsi:type="dcterms:W3CDTF">2019-06-14T06:00:48Z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2052-11.1.0.8412</vt:lpwstr>
  </property>
</Properties>
</file>